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47" r:id="rId2"/>
    <p:sldId id="272" r:id="rId3"/>
    <p:sldId id="273" r:id="rId4"/>
    <p:sldId id="258" r:id="rId5"/>
    <p:sldId id="262" r:id="rId6"/>
    <p:sldId id="362" r:id="rId7"/>
    <p:sldId id="363" r:id="rId8"/>
    <p:sldId id="364" r:id="rId9"/>
    <p:sldId id="365" r:id="rId10"/>
    <p:sldId id="366" r:id="rId11"/>
    <p:sldId id="349" r:id="rId12"/>
    <p:sldId id="358" r:id="rId13"/>
    <p:sldId id="360" r:id="rId14"/>
    <p:sldId id="324" r:id="rId15"/>
    <p:sldId id="325" r:id="rId16"/>
    <p:sldId id="348" r:id="rId17"/>
    <p:sldId id="350" r:id="rId18"/>
    <p:sldId id="359" r:id="rId19"/>
    <p:sldId id="351" r:id="rId20"/>
    <p:sldId id="352" r:id="rId21"/>
    <p:sldId id="353" r:id="rId22"/>
    <p:sldId id="354" r:id="rId23"/>
    <p:sldId id="355" r:id="rId24"/>
    <p:sldId id="356" r:id="rId25"/>
    <p:sldId id="361" r:id="rId26"/>
    <p:sldId id="357" r:id="rId27"/>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0000"/>
    <a:srgbClr val="F9F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4660"/>
  </p:normalViewPr>
  <p:slideViewPr>
    <p:cSldViewPr>
      <p:cViewPr varScale="1">
        <p:scale>
          <a:sx n="68" d="100"/>
          <a:sy n="68" d="100"/>
        </p:scale>
        <p:origin x="121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defRPr sz="1200" smtClean="0">
                <a:latin typeface="Calibri" panose="020F0502020204030204" pitchFamily="34" charset="0"/>
              </a:defRPr>
            </a:lvl1pPr>
          </a:lstStyle>
          <a:p>
            <a:pPr>
              <a:defRPr/>
            </a:pPr>
            <a:endParaRPr lang="it-IT" altLang="it-IT"/>
          </a:p>
        </p:txBody>
      </p:sp>
      <p:sp>
        <p:nvSpPr>
          <p:cNvPr id="655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smtClean="0">
                <a:latin typeface="Calibri" panose="020F0502020204030204" pitchFamily="34" charset="0"/>
              </a:defRPr>
            </a:lvl1pPr>
          </a:lstStyle>
          <a:p>
            <a:pPr>
              <a:defRPr/>
            </a:pPr>
            <a:fld id="{8490A3A5-36E7-4EC2-A303-666C94B15423}" type="datetimeFigureOut">
              <a:rPr lang="it-IT" altLang="it-IT"/>
              <a:pPr>
                <a:defRPr/>
              </a:pPr>
              <a:t>31/03/2016</a:t>
            </a:fld>
            <a:endParaRPr lang="it-IT" alt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655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smtClean="0">
                <a:latin typeface="Calibri" panose="020F0502020204030204" pitchFamily="34" charset="0"/>
              </a:defRPr>
            </a:lvl1pPr>
          </a:lstStyle>
          <a:p>
            <a:pPr>
              <a:defRPr/>
            </a:pPr>
            <a:endParaRPr lang="it-IT" altLang="it-IT"/>
          </a:p>
        </p:txBody>
      </p:sp>
      <p:sp>
        <p:nvSpPr>
          <p:cNvPr id="655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smtClean="0">
                <a:latin typeface="Calibri" panose="020F0502020204030204" pitchFamily="34" charset="0"/>
              </a:defRPr>
            </a:lvl1pPr>
          </a:lstStyle>
          <a:p>
            <a:pPr>
              <a:defRPr/>
            </a:pPr>
            <a:fld id="{F23FCEA9-1C56-4232-808B-75E3FFA7DFEA}" type="slidenum">
              <a:rPr lang="it-IT" altLang="it-IT"/>
              <a:pPr>
                <a:defRPr/>
              </a:pPr>
              <a:t>‹N›</a:t>
            </a:fld>
            <a:endParaRPr lang="it-IT" altLang="it-IT"/>
          </a:p>
        </p:txBody>
      </p:sp>
    </p:spTree>
    <p:extLst>
      <p:ext uri="{BB962C8B-B14F-4D97-AF65-F5344CB8AC3E}">
        <p14:creationId xmlns:p14="http://schemas.microsoft.com/office/powerpoint/2010/main" val="3299217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err="1"/>
              <a:t>titolo</a:t>
            </a:r>
            <a:endParaRPr lang="en-GB" noProof="0" dirty="0"/>
          </a:p>
        </p:txBody>
      </p:sp>
      <p:sp>
        <p:nvSpPr>
          <p:cNvPr id="4" name="Segnaposto numero diapositiva 3"/>
          <p:cNvSpPr>
            <a:spLocks noGrp="1"/>
          </p:cNvSpPr>
          <p:nvPr>
            <p:ph type="sldNum" sz="quarter" idx="10"/>
          </p:nvPr>
        </p:nvSpPr>
        <p:spPr/>
        <p:txBody>
          <a:bodyPr/>
          <a:lstStyle/>
          <a:p>
            <a:fld id="{3B385790-4B45-42D0-ABF3-E2A85B270354}" type="slidenum">
              <a:rPr lang="it-IT" smtClean="0"/>
              <a:t>1</a:t>
            </a:fld>
            <a:endParaRPr lang="it-IT"/>
          </a:p>
        </p:txBody>
      </p:sp>
    </p:spTree>
    <p:extLst>
      <p:ext uri="{BB962C8B-B14F-4D97-AF65-F5344CB8AC3E}">
        <p14:creationId xmlns:p14="http://schemas.microsoft.com/office/powerpoint/2010/main" val="238970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Non è possibile ignorare un’ampia, ma spesso trascurata parte della biodiversità globale, quale è la biodiversità del suolo.</a:t>
            </a:r>
          </a:p>
          <a:p>
            <a:r>
              <a:rPr lang="it-IT" noProof="0" dirty="0"/>
              <a:t>Un terreno sano dipende da una variegata rosa di forme di vita che abitano il sottosuolo, dai batteri e funghi fino ai piccoli insetti, </a:t>
            </a:r>
            <a:r>
              <a:rPr lang="it-IT" noProof="0" dirty="0" err="1"/>
              <a:t>lombichi</a:t>
            </a:r>
            <a:r>
              <a:rPr lang="it-IT" noProof="0" dirty="0"/>
              <a:t> …</a:t>
            </a:r>
          </a:p>
          <a:p>
            <a:r>
              <a:rPr lang="it-IT" noProof="0" dirty="0"/>
              <a:t>Questa ricca biodiversità deve essere curata e alimentata con tecniche agricole appropriate perché il benessere di ogni pianta e animale terrestre dipende dai complessi processi che si svolgono nel suolo.</a:t>
            </a:r>
          </a:p>
        </p:txBody>
      </p:sp>
      <p:sp>
        <p:nvSpPr>
          <p:cNvPr id="4" name="Segnaposto numero diapositiva 3"/>
          <p:cNvSpPr>
            <a:spLocks noGrp="1"/>
          </p:cNvSpPr>
          <p:nvPr>
            <p:ph type="sldNum" sz="quarter" idx="10"/>
          </p:nvPr>
        </p:nvSpPr>
        <p:spPr/>
        <p:txBody>
          <a:bodyPr/>
          <a:lstStyle/>
          <a:p>
            <a:fld id="{A067483C-C056-4825-B934-91357CAB9571}" type="slidenum">
              <a:rPr lang="en-GB" smtClean="0"/>
              <a:t>24</a:t>
            </a:fld>
            <a:endParaRPr lang="en-GB"/>
          </a:p>
        </p:txBody>
      </p:sp>
    </p:spTree>
    <p:extLst>
      <p:ext uri="{BB962C8B-B14F-4D97-AF65-F5344CB8AC3E}">
        <p14:creationId xmlns:p14="http://schemas.microsoft.com/office/powerpoint/2010/main" val="51930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L’esperienza della Cassinazza è iniziata a metà degli anni ’90 con l’applicazione estesa dei Regolamenti agroambientali 2078/92/UE e 2080/92/UE, introducendo boschi ed aree umide su interi appezzamenti e determinando il ritiro di seminativo ventennale su ampie superfici. </a:t>
            </a:r>
            <a:endParaRPr lang="en-GB" noProof="0" dirty="0"/>
          </a:p>
        </p:txBody>
      </p:sp>
      <p:sp>
        <p:nvSpPr>
          <p:cNvPr id="4" name="Segnaposto numero diapositiva 3"/>
          <p:cNvSpPr>
            <a:spLocks noGrp="1"/>
          </p:cNvSpPr>
          <p:nvPr>
            <p:ph type="sldNum" sz="quarter" idx="10"/>
          </p:nvPr>
        </p:nvSpPr>
        <p:spPr/>
        <p:txBody>
          <a:bodyPr/>
          <a:lstStyle/>
          <a:p>
            <a:fld id="{3B385790-4B45-42D0-ABF3-E2A85B270354}" type="slidenum">
              <a:rPr lang="it-IT" smtClean="0"/>
              <a:t>11</a:t>
            </a:fld>
            <a:endParaRPr lang="it-IT"/>
          </a:p>
        </p:txBody>
      </p:sp>
    </p:spTree>
    <p:extLst>
      <p:ext uri="{BB962C8B-B14F-4D97-AF65-F5344CB8AC3E}">
        <p14:creationId xmlns:p14="http://schemas.microsoft.com/office/powerpoint/2010/main" val="313611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UAA = Utilised Agricultural Area</a:t>
            </a:r>
          </a:p>
          <a:p>
            <a:r>
              <a:rPr lang="it-IT" dirty="0"/>
              <a:t>Il modificarsi degli scenari agro-politici nel tempo, ha suggerito l’idea di integrare l’attività colturale dei terreni con gli elementi agroambientali, limitandone la realizzazione al margine degli </a:t>
            </a:r>
          </a:p>
          <a:p>
            <a:r>
              <a:rPr lang="it-IT" dirty="0"/>
              <a:t>appezzamenti in forma di “</a:t>
            </a:r>
            <a:r>
              <a:rPr lang="it-IT" dirty="0" err="1"/>
              <a:t>rice</a:t>
            </a:r>
            <a:r>
              <a:rPr lang="it-IT" dirty="0"/>
              <a:t> </a:t>
            </a:r>
            <a:r>
              <a:rPr lang="it-IT" dirty="0" err="1"/>
              <a:t>field</a:t>
            </a:r>
            <a:r>
              <a:rPr lang="it-IT" dirty="0"/>
              <a:t> </a:t>
            </a:r>
            <a:r>
              <a:rPr lang="it-IT" dirty="0" err="1"/>
              <a:t>margin</a:t>
            </a:r>
            <a:r>
              <a:rPr lang="it-IT" dirty="0"/>
              <a:t>” di larghezza variabile tra i 15 ed i 30 mt; si tratta di elementi complessi ed integrati formati da fasce boscate, radure inerbite con fiori e zone umide che </a:t>
            </a:r>
          </a:p>
          <a:p>
            <a:r>
              <a:rPr lang="it-IT" dirty="0"/>
              <a:t>hanno l’obbiettivo di concentrare in uno spazio molto ristretto ecosistemi diversi e ricchi di ecotoni, in grado di sviluppare rapidamente elevati livelli di biodiversità vegetale e animale.</a:t>
            </a:r>
          </a:p>
          <a:p>
            <a:r>
              <a:rPr lang="it-IT" dirty="0"/>
              <a:t>In questo modo l’attività agroambientale si limita ad occupare il 10/15% della superficie aziendale, portando con sé i vantaggi naturalistici e paesaggistici già rilevati alla Cassinazza e la non trascurabile possibilità di essere replicata in moltissimi altri casi.</a:t>
            </a:r>
            <a:endParaRPr lang="en-GB" dirty="0"/>
          </a:p>
        </p:txBody>
      </p:sp>
      <p:sp>
        <p:nvSpPr>
          <p:cNvPr id="4" name="Segnaposto numero diapositiva 3"/>
          <p:cNvSpPr>
            <a:spLocks noGrp="1"/>
          </p:cNvSpPr>
          <p:nvPr>
            <p:ph type="sldNum" sz="quarter" idx="10"/>
          </p:nvPr>
        </p:nvSpPr>
        <p:spPr/>
        <p:txBody>
          <a:bodyPr/>
          <a:lstStyle/>
          <a:p>
            <a:fld id="{A067483C-C056-4825-B934-91357CAB9571}" type="slidenum">
              <a:rPr lang="en-GB" smtClean="0"/>
              <a:t>12</a:t>
            </a:fld>
            <a:endParaRPr lang="en-GB"/>
          </a:p>
        </p:txBody>
      </p:sp>
    </p:spTree>
    <p:extLst>
      <p:ext uri="{BB962C8B-B14F-4D97-AF65-F5344CB8AC3E}">
        <p14:creationId xmlns:p14="http://schemas.microsoft.com/office/powerpoint/2010/main" val="309120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Questi</a:t>
            </a:r>
            <a:r>
              <a:rPr lang="en-GB" baseline="0" dirty="0"/>
              <a:t> </a:t>
            </a:r>
            <a:r>
              <a:rPr lang="en-GB" baseline="0" dirty="0" err="1"/>
              <a:t>i</a:t>
            </a:r>
            <a:r>
              <a:rPr lang="en-GB" baseline="0" dirty="0"/>
              <a:t> </a:t>
            </a:r>
            <a:r>
              <a:rPr lang="en-GB" baseline="0" dirty="0" err="1"/>
              <a:t>risultati</a:t>
            </a:r>
            <a:r>
              <a:rPr lang="en-GB" baseline="0" dirty="0"/>
              <a:t> </a:t>
            </a:r>
            <a:r>
              <a:rPr lang="en-GB" baseline="0" dirty="0" err="1"/>
              <a:t>dell’applicazione</a:t>
            </a:r>
            <a:r>
              <a:rPr lang="en-GB" baseline="0" dirty="0"/>
              <a:t> </a:t>
            </a:r>
            <a:r>
              <a:rPr lang="en-GB" baseline="0" dirty="0" err="1"/>
              <a:t>della</a:t>
            </a:r>
            <a:r>
              <a:rPr lang="en-GB" baseline="0" dirty="0"/>
              <a:t> 2078 e </a:t>
            </a:r>
            <a:r>
              <a:rPr lang="en-GB" baseline="0" dirty="0" err="1"/>
              <a:t>della</a:t>
            </a:r>
            <a:r>
              <a:rPr lang="en-GB" baseline="0" dirty="0"/>
              <a:t> 2080 </a:t>
            </a:r>
            <a:r>
              <a:rPr lang="en-GB" baseline="0" dirty="0" err="1"/>
              <a:t>su</a:t>
            </a:r>
            <a:r>
              <a:rPr lang="en-GB" baseline="0" dirty="0"/>
              <a:t> quasi 400 </a:t>
            </a:r>
            <a:r>
              <a:rPr lang="en-GB" baseline="0" dirty="0" err="1"/>
              <a:t>ettari</a:t>
            </a:r>
            <a:r>
              <a:rPr lang="en-GB" baseline="0" dirty="0"/>
              <a:t> di </a:t>
            </a:r>
            <a:r>
              <a:rPr lang="en-GB" baseline="0" dirty="0" err="1"/>
              <a:t>risaia</a:t>
            </a:r>
            <a:endParaRPr lang="en-GB" dirty="0"/>
          </a:p>
        </p:txBody>
      </p:sp>
      <p:sp>
        <p:nvSpPr>
          <p:cNvPr id="4" name="Segnaposto numero diapositiva 3"/>
          <p:cNvSpPr>
            <a:spLocks noGrp="1"/>
          </p:cNvSpPr>
          <p:nvPr>
            <p:ph type="sldNum" sz="quarter" idx="10"/>
          </p:nvPr>
        </p:nvSpPr>
        <p:spPr/>
        <p:txBody>
          <a:bodyPr/>
          <a:lstStyle/>
          <a:p>
            <a:fld id="{A067483C-C056-4825-B934-91357CAB9571}" type="slidenum">
              <a:rPr lang="en-GB" smtClean="0"/>
              <a:t>16</a:t>
            </a:fld>
            <a:endParaRPr lang="en-GB"/>
          </a:p>
        </p:txBody>
      </p:sp>
    </p:spTree>
    <p:extLst>
      <p:ext uri="{BB962C8B-B14F-4D97-AF65-F5344CB8AC3E}">
        <p14:creationId xmlns:p14="http://schemas.microsoft.com/office/powerpoint/2010/main" val="1112294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noProof="0" dirty="0"/>
              <a:t>in queste aree ambientali ricavate</a:t>
            </a:r>
            <a:r>
              <a:rPr lang="it-IT" baseline="0" noProof="0" dirty="0"/>
              <a:t> da vecchie risaie e studiate per avere gli ambienti più diversificati, i</a:t>
            </a:r>
            <a:r>
              <a:rPr lang="it-IT" noProof="0" dirty="0"/>
              <a:t>n meno di vent’anni la biodiversità</a:t>
            </a:r>
            <a:r>
              <a:rPr lang="it-IT" baseline="0" noProof="0" dirty="0"/>
              <a:t> ha raggiunto i valori che erano presenti nella Pianura Padana nell’anno 1000.</a:t>
            </a:r>
            <a:endParaRPr lang="it-IT" noProof="0" dirty="0"/>
          </a:p>
        </p:txBody>
      </p:sp>
      <p:sp>
        <p:nvSpPr>
          <p:cNvPr id="4" name="Segnaposto numero diapositiva 3"/>
          <p:cNvSpPr>
            <a:spLocks noGrp="1"/>
          </p:cNvSpPr>
          <p:nvPr>
            <p:ph type="sldNum" sz="quarter" idx="10"/>
          </p:nvPr>
        </p:nvSpPr>
        <p:spPr/>
        <p:txBody>
          <a:bodyPr/>
          <a:lstStyle/>
          <a:p>
            <a:fld id="{A067483C-C056-4825-B934-91357CAB9571}" type="slidenum">
              <a:rPr lang="en-GB" smtClean="0"/>
              <a:t>17</a:t>
            </a:fld>
            <a:endParaRPr lang="en-GB"/>
          </a:p>
        </p:txBody>
      </p:sp>
    </p:spTree>
    <p:extLst>
      <p:ext uri="{BB962C8B-B14F-4D97-AF65-F5344CB8AC3E}">
        <p14:creationId xmlns:p14="http://schemas.microsoft.com/office/powerpoint/2010/main" val="2892130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L’integrazione coltivazione/</a:t>
            </a:r>
            <a:r>
              <a:rPr lang="it-IT" dirty="0" err="1"/>
              <a:t>agroambiente</a:t>
            </a:r>
            <a:r>
              <a:rPr lang="it-IT" dirty="0"/>
              <a:t> ha immediatamente dato luogo a evidenti vantaggi sia in </a:t>
            </a:r>
          </a:p>
          <a:p>
            <a:r>
              <a:rPr lang="it-IT" dirty="0"/>
              <a:t>termini ecologici che in termini agronomici; oltre ad una più grande diffusione territoriale in termini </a:t>
            </a:r>
          </a:p>
          <a:p>
            <a:r>
              <a:rPr lang="it-IT" dirty="0"/>
              <a:t>di biodiversità, veicolata a rete sull’intera superficie aziendale e da lì proiettata lontano, si sono </a:t>
            </a:r>
          </a:p>
          <a:p>
            <a:r>
              <a:rPr lang="it-IT" dirty="0"/>
              <a:t>evidenziati risparmi importanti nella gestione colturale e soprattutto nella gestione dell’irrigazione, </a:t>
            </a:r>
          </a:p>
          <a:p>
            <a:r>
              <a:rPr lang="it-IT" dirty="0"/>
              <a:t>in particolare delle risaie. La formazione di aree umide sul margine delle risaie ha determinato una </a:t>
            </a:r>
          </a:p>
          <a:p>
            <a:r>
              <a:rPr lang="it-IT" dirty="0"/>
              <a:t>più semplice gestione dell’acqua irrigua, con risparmio anche del 70% del tempo dedicato alla </a:t>
            </a:r>
          </a:p>
          <a:p>
            <a:r>
              <a:rPr lang="it-IT" dirty="0"/>
              <a:t>distribuzione dell’acqua in azienda;</a:t>
            </a:r>
            <a:endParaRPr lang="en-GB" dirty="0"/>
          </a:p>
        </p:txBody>
      </p:sp>
      <p:sp>
        <p:nvSpPr>
          <p:cNvPr id="4" name="Segnaposto numero diapositiva 3"/>
          <p:cNvSpPr>
            <a:spLocks noGrp="1"/>
          </p:cNvSpPr>
          <p:nvPr>
            <p:ph type="sldNum" sz="quarter" idx="10"/>
          </p:nvPr>
        </p:nvSpPr>
        <p:spPr/>
        <p:txBody>
          <a:bodyPr/>
          <a:lstStyle/>
          <a:p>
            <a:fld id="{3B385790-4B45-42D0-ABF3-E2A85B270354}" type="slidenum">
              <a:rPr lang="it-IT" smtClean="0"/>
              <a:t>19</a:t>
            </a:fld>
            <a:endParaRPr lang="it-IT"/>
          </a:p>
        </p:txBody>
      </p:sp>
    </p:spTree>
    <p:extLst>
      <p:ext uri="{BB962C8B-B14F-4D97-AF65-F5344CB8AC3E}">
        <p14:creationId xmlns:p14="http://schemas.microsoft.com/office/powerpoint/2010/main" val="281186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067483C-C056-4825-B934-91357CAB9571}" type="slidenum">
              <a:rPr lang="en-GB" smtClean="0"/>
              <a:t>20</a:t>
            </a:fld>
            <a:endParaRPr lang="en-GB"/>
          </a:p>
        </p:txBody>
      </p:sp>
    </p:spTree>
    <p:extLst>
      <p:ext uri="{BB962C8B-B14F-4D97-AF65-F5344CB8AC3E}">
        <p14:creationId xmlns:p14="http://schemas.microsoft.com/office/powerpoint/2010/main" val="354705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diffusa presenza di nicchie ecologiche a margine dei campi coltivati ha determinato la creazione di un ecosistema completo tale da comportare la totale eliminazione dell’uso di insetticidi sulle coltivazioni per la presenza di insetti predatori positivi in grado di controllare quelli dannosi</a:t>
            </a:r>
            <a:endParaRPr lang="en-GB" dirty="0"/>
          </a:p>
        </p:txBody>
      </p:sp>
      <p:sp>
        <p:nvSpPr>
          <p:cNvPr id="4" name="Segnaposto numero diapositiva 3"/>
          <p:cNvSpPr>
            <a:spLocks noGrp="1"/>
          </p:cNvSpPr>
          <p:nvPr>
            <p:ph type="sldNum" sz="quarter" idx="10"/>
          </p:nvPr>
        </p:nvSpPr>
        <p:spPr/>
        <p:txBody>
          <a:bodyPr/>
          <a:lstStyle/>
          <a:p>
            <a:fld id="{A067483C-C056-4825-B934-91357CAB9571}" type="slidenum">
              <a:rPr lang="en-GB" smtClean="0"/>
              <a:t>21</a:t>
            </a:fld>
            <a:endParaRPr lang="en-GB"/>
          </a:p>
        </p:txBody>
      </p:sp>
    </p:spTree>
    <p:extLst>
      <p:ext uri="{BB962C8B-B14F-4D97-AF65-F5344CB8AC3E}">
        <p14:creationId xmlns:p14="http://schemas.microsoft.com/office/powerpoint/2010/main" val="208982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In </a:t>
            </a:r>
            <a:r>
              <a:rPr lang="en-GB" dirty="0" err="1"/>
              <a:t>Cassinazza</a:t>
            </a:r>
            <a:r>
              <a:rPr lang="en-GB" dirty="0"/>
              <a:t> we preserve ecosystems and their functions, to ensure the survival of native bee populations and save domesticated bees, thereby</a:t>
            </a:r>
            <a:r>
              <a:rPr lang="en-GB" baseline="0" dirty="0"/>
              <a:t> supporting the pollination services they provide.</a:t>
            </a:r>
          </a:p>
          <a:p>
            <a:r>
              <a:rPr lang="en-GB" baseline="0" dirty="0"/>
              <a:t>At the same time we utilise the honey bees as a biological indicator to monitor the environmental contamination and the biodiversity (pollen)</a:t>
            </a:r>
          </a:p>
          <a:p>
            <a:endParaRPr lang="en-GB" dirty="0"/>
          </a:p>
        </p:txBody>
      </p:sp>
      <p:sp>
        <p:nvSpPr>
          <p:cNvPr id="4" name="Segnaposto numero diapositiva 3"/>
          <p:cNvSpPr>
            <a:spLocks noGrp="1"/>
          </p:cNvSpPr>
          <p:nvPr>
            <p:ph type="sldNum" sz="quarter" idx="10"/>
          </p:nvPr>
        </p:nvSpPr>
        <p:spPr/>
        <p:txBody>
          <a:bodyPr/>
          <a:lstStyle/>
          <a:p>
            <a:fld id="{3B385790-4B45-42D0-ABF3-E2A85B270354}" type="slidenum">
              <a:rPr lang="it-IT" smtClean="0"/>
              <a:t>23</a:t>
            </a:fld>
            <a:endParaRPr lang="it-IT"/>
          </a:p>
        </p:txBody>
      </p:sp>
    </p:spTree>
    <p:extLst>
      <p:ext uri="{BB962C8B-B14F-4D97-AF65-F5344CB8AC3E}">
        <p14:creationId xmlns:p14="http://schemas.microsoft.com/office/powerpoint/2010/main" val="209594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395CBB34-A6DD-44F4-9933-D45B3DA0DE72}" type="datetimeFigureOut">
              <a:rPr lang="it-IT"/>
              <a:pPr>
                <a:defRPr/>
              </a:pPr>
              <a:t>31/03/2016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78B6BC0-52D3-49A9-86A8-D030483BB3CA}" type="slidenum">
              <a:rPr lang="it-IT" altLang="it-IT"/>
              <a:pPr>
                <a:defRPr/>
              </a:pPr>
              <a:t>‹N›</a:t>
            </a:fld>
            <a:endParaRPr lang="it-IT" altLang="it-IT"/>
          </a:p>
        </p:txBody>
      </p:sp>
    </p:spTree>
    <p:extLst>
      <p:ext uri="{BB962C8B-B14F-4D97-AF65-F5344CB8AC3E}">
        <p14:creationId xmlns:p14="http://schemas.microsoft.com/office/powerpoint/2010/main" val="84406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4E750707-6838-4AB3-B661-F69EBA174DFA}" type="datetimeFigureOut">
              <a:rPr lang="it-IT"/>
              <a:pPr>
                <a:defRPr/>
              </a:pPr>
              <a:t>31/03/2016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BE004A8-C42A-4A2F-8019-E84193839348}" type="slidenum">
              <a:rPr lang="it-IT" altLang="it-IT"/>
              <a:pPr>
                <a:defRPr/>
              </a:pPr>
              <a:t>‹N›</a:t>
            </a:fld>
            <a:endParaRPr lang="it-IT" altLang="it-IT"/>
          </a:p>
        </p:txBody>
      </p:sp>
    </p:spTree>
    <p:extLst>
      <p:ext uri="{BB962C8B-B14F-4D97-AF65-F5344CB8AC3E}">
        <p14:creationId xmlns:p14="http://schemas.microsoft.com/office/powerpoint/2010/main" val="385674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327271E3-CD4A-4D5C-9B89-6F0D1E657AD1}" type="datetimeFigureOut">
              <a:rPr lang="it-IT"/>
              <a:pPr>
                <a:defRPr/>
              </a:pPr>
              <a:t>31/03/2016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2DC9414-DF22-4E90-AB2B-BD52F4FED68F}" type="slidenum">
              <a:rPr lang="it-IT" altLang="it-IT"/>
              <a:pPr>
                <a:defRPr/>
              </a:pPr>
              <a:t>‹N›</a:t>
            </a:fld>
            <a:endParaRPr lang="it-IT" altLang="it-IT"/>
          </a:p>
        </p:txBody>
      </p:sp>
    </p:spTree>
    <p:extLst>
      <p:ext uri="{BB962C8B-B14F-4D97-AF65-F5344CB8AC3E}">
        <p14:creationId xmlns:p14="http://schemas.microsoft.com/office/powerpoint/2010/main" val="2386710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F73D1932-BE40-4FFC-A1A2-DA58D94DF509}" type="datetimeFigureOut">
              <a:rPr lang="it-IT"/>
              <a:pPr>
                <a:defRPr/>
              </a:pPr>
              <a:t>31/03/2016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DD8E08-68EC-405A-8191-94E06415EF77}" type="slidenum">
              <a:rPr lang="it-IT" altLang="it-IT"/>
              <a:pPr>
                <a:defRPr/>
              </a:pPr>
              <a:t>‹N›</a:t>
            </a:fld>
            <a:endParaRPr lang="it-IT" altLang="it-IT"/>
          </a:p>
        </p:txBody>
      </p:sp>
    </p:spTree>
    <p:extLst>
      <p:ext uri="{BB962C8B-B14F-4D97-AF65-F5344CB8AC3E}">
        <p14:creationId xmlns:p14="http://schemas.microsoft.com/office/powerpoint/2010/main" val="249155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75B2375-DC94-4464-9944-AFAD982DFE26}" type="datetimeFigureOut">
              <a:rPr lang="it-IT"/>
              <a:pPr>
                <a:defRPr/>
              </a:pPr>
              <a:t>31/03/2016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4FD2FDF-7D8D-418C-B4B2-9E7424CDF3E2}" type="slidenum">
              <a:rPr lang="it-IT" altLang="it-IT"/>
              <a:pPr>
                <a:defRPr/>
              </a:pPr>
              <a:t>‹N›</a:t>
            </a:fld>
            <a:endParaRPr lang="it-IT" altLang="it-IT"/>
          </a:p>
        </p:txBody>
      </p:sp>
    </p:spTree>
    <p:extLst>
      <p:ext uri="{BB962C8B-B14F-4D97-AF65-F5344CB8AC3E}">
        <p14:creationId xmlns:p14="http://schemas.microsoft.com/office/powerpoint/2010/main" val="379392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76FB25D3-4ABF-49F4-BAD2-72FDADDE6DC4}" type="datetimeFigureOut">
              <a:rPr lang="it-IT"/>
              <a:pPr>
                <a:defRPr/>
              </a:pPr>
              <a:t>31/03/2016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5801DD0-8367-415F-94D6-4E6CB2FFE370}" type="slidenum">
              <a:rPr lang="it-IT" altLang="it-IT"/>
              <a:pPr>
                <a:defRPr/>
              </a:pPr>
              <a:t>‹N›</a:t>
            </a:fld>
            <a:endParaRPr lang="it-IT" altLang="it-IT"/>
          </a:p>
        </p:txBody>
      </p:sp>
    </p:spTree>
    <p:extLst>
      <p:ext uri="{BB962C8B-B14F-4D97-AF65-F5344CB8AC3E}">
        <p14:creationId xmlns:p14="http://schemas.microsoft.com/office/powerpoint/2010/main" val="340849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BDB1293F-EE49-4C6F-B1FF-CC4BCF4E7E73}" type="datetimeFigureOut">
              <a:rPr lang="it-IT"/>
              <a:pPr>
                <a:defRPr/>
              </a:pPr>
              <a:t>31/03/2016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AB4E106-6592-4437-9593-75725077699B}" type="slidenum">
              <a:rPr lang="it-IT" altLang="it-IT"/>
              <a:pPr>
                <a:defRPr/>
              </a:pPr>
              <a:t>‹N›</a:t>
            </a:fld>
            <a:endParaRPr lang="it-IT" altLang="it-IT"/>
          </a:p>
        </p:txBody>
      </p:sp>
    </p:spTree>
    <p:extLst>
      <p:ext uri="{BB962C8B-B14F-4D97-AF65-F5344CB8AC3E}">
        <p14:creationId xmlns:p14="http://schemas.microsoft.com/office/powerpoint/2010/main" val="2968564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7F9CE0D3-AD18-42A7-BA97-91E42F1136D5}" type="datetimeFigureOut">
              <a:rPr lang="it-IT"/>
              <a:pPr>
                <a:defRPr/>
              </a:pPr>
              <a:t>31/03/2016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AE0C13C-3799-4AB1-BA73-5CE7D8895FF9}" type="slidenum">
              <a:rPr lang="it-IT" altLang="it-IT"/>
              <a:pPr>
                <a:defRPr/>
              </a:pPr>
              <a:t>‹N›</a:t>
            </a:fld>
            <a:endParaRPr lang="it-IT" altLang="it-IT"/>
          </a:p>
        </p:txBody>
      </p:sp>
    </p:spTree>
    <p:extLst>
      <p:ext uri="{BB962C8B-B14F-4D97-AF65-F5344CB8AC3E}">
        <p14:creationId xmlns:p14="http://schemas.microsoft.com/office/powerpoint/2010/main" val="183705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80B9DF6-A5BA-469E-88E4-AA168BFA1210}" type="datetimeFigureOut">
              <a:rPr lang="it-IT"/>
              <a:pPr>
                <a:defRPr/>
              </a:pPr>
              <a:t>31/03/2016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B0E9A97-059D-4F60-B558-64EFA02A6173}" type="slidenum">
              <a:rPr lang="it-IT" altLang="it-IT"/>
              <a:pPr>
                <a:defRPr/>
              </a:pPr>
              <a:t>‹N›</a:t>
            </a:fld>
            <a:endParaRPr lang="it-IT" altLang="it-IT"/>
          </a:p>
        </p:txBody>
      </p:sp>
    </p:spTree>
    <p:extLst>
      <p:ext uri="{BB962C8B-B14F-4D97-AF65-F5344CB8AC3E}">
        <p14:creationId xmlns:p14="http://schemas.microsoft.com/office/powerpoint/2010/main" val="272045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082ACD-19E9-4345-8128-AA2102D65A3B}" type="datetimeFigureOut">
              <a:rPr lang="it-IT"/>
              <a:pPr>
                <a:defRPr/>
              </a:pPr>
              <a:t>31/03/2016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98AC61F-DF6C-46D5-B55D-D09744BCA83C}" type="slidenum">
              <a:rPr lang="it-IT" altLang="it-IT"/>
              <a:pPr>
                <a:defRPr/>
              </a:pPr>
              <a:t>‹N›</a:t>
            </a:fld>
            <a:endParaRPr lang="it-IT" altLang="it-IT"/>
          </a:p>
        </p:txBody>
      </p:sp>
    </p:spTree>
    <p:extLst>
      <p:ext uri="{BB962C8B-B14F-4D97-AF65-F5344CB8AC3E}">
        <p14:creationId xmlns:p14="http://schemas.microsoft.com/office/powerpoint/2010/main" val="374708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0BF2475-FE18-4F79-B730-F01CA6ECBD54}" type="datetimeFigureOut">
              <a:rPr lang="it-IT"/>
              <a:pPr>
                <a:defRPr/>
              </a:pPr>
              <a:t>31/03/2016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54D593C-2F3E-4A68-BCB2-287DCE25FD5A}" type="slidenum">
              <a:rPr lang="it-IT" altLang="it-IT"/>
              <a:pPr>
                <a:defRPr/>
              </a:pPr>
              <a:t>‹N›</a:t>
            </a:fld>
            <a:endParaRPr lang="it-IT" altLang="it-IT"/>
          </a:p>
        </p:txBody>
      </p:sp>
    </p:spTree>
    <p:extLst>
      <p:ext uri="{BB962C8B-B14F-4D97-AF65-F5344CB8AC3E}">
        <p14:creationId xmlns:p14="http://schemas.microsoft.com/office/powerpoint/2010/main" val="197949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8F5"/>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77C01A2-DA04-40B8-9658-0A2E94FCF141}" type="datetimeFigureOut">
              <a:rPr lang="it-IT"/>
              <a:pPr>
                <a:defRPr/>
              </a:pPr>
              <a:t>31/03/2016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200" smtClean="0">
                <a:solidFill>
                  <a:srgbClr val="898989"/>
                </a:solidFill>
                <a:latin typeface="Calibri" panose="020F0502020204030204" pitchFamily="34" charset="0"/>
              </a:defRPr>
            </a:lvl1pPr>
          </a:lstStyle>
          <a:p>
            <a:pPr>
              <a:defRPr/>
            </a:pPr>
            <a:fld id="{E1C9C96F-4971-4595-884D-E344CDC552F9}"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notesSlide" Target="../notesSlides/notesSlide7.xml"/><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799" y="916896"/>
            <a:ext cx="7772400" cy="1470025"/>
          </a:xfrm>
        </p:spPr>
        <p:txBody>
          <a:bodyPr>
            <a:noAutofit/>
          </a:bodyPr>
          <a:lstStyle/>
          <a:p>
            <a:r>
              <a:rPr lang="it-IT" sz="3200" b="1" i="1" dirty="0">
                <a:latin typeface="+mn-lt"/>
                <a:ea typeface="+mn-ea"/>
                <a:cs typeface="+mn-cs"/>
              </a:rPr>
              <a:t>SEMINARIO</a:t>
            </a:r>
            <a:br>
              <a:rPr lang="it-IT" sz="3200" b="1" i="1" dirty="0">
                <a:latin typeface="+mn-lt"/>
                <a:ea typeface="+mn-ea"/>
                <a:cs typeface="+mn-cs"/>
              </a:rPr>
            </a:br>
            <a:r>
              <a:rPr lang="it-IT" sz="3200" b="1" i="1" dirty="0">
                <a:latin typeface="+mn-lt"/>
                <a:ea typeface="+mn-ea"/>
                <a:cs typeface="+mn-cs"/>
              </a:rPr>
              <a:t>CITTA’ E SERVIZI ECOSISTEMICI</a:t>
            </a:r>
            <a:br>
              <a:rPr lang="it-IT" sz="2400" dirty="0"/>
            </a:br>
            <a:endParaRPr lang="it-IT" sz="2400" dirty="0">
              <a:latin typeface="+mn-lt"/>
              <a:ea typeface="+mn-ea"/>
              <a:cs typeface="+mn-cs"/>
            </a:endParaRPr>
          </a:p>
        </p:txBody>
      </p:sp>
      <p:sp>
        <p:nvSpPr>
          <p:cNvPr id="5" name="CasellaDiTesto 4"/>
          <p:cNvSpPr txBox="1"/>
          <p:nvPr/>
        </p:nvSpPr>
        <p:spPr>
          <a:xfrm>
            <a:off x="4855162" y="6444044"/>
            <a:ext cx="4397358" cy="369332"/>
          </a:xfrm>
          <a:prstGeom prst="rect">
            <a:avLst/>
          </a:prstGeom>
          <a:noFill/>
        </p:spPr>
        <p:txBody>
          <a:bodyPr wrap="none" rtlCol="0">
            <a:spAutoFit/>
          </a:bodyPr>
          <a:lstStyle/>
          <a:p>
            <a:r>
              <a:rPr lang="en-GB" b="1" dirty="0"/>
              <a:t>alberto.massasaluzzo@neorurale.net</a:t>
            </a: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9" y="3212976"/>
            <a:ext cx="8890000" cy="316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ttangolo 8"/>
          <p:cNvSpPr/>
          <p:nvPr/>
        </p:nvSpPr>
        <p:spPr>
          <a:xfrm>
            <a:off x="798198" y="2708920"/>
            <a:ext cx="7806249" cy="3539430"/>
          </a:xfrm>
          <a:prstGeom prst="rect">
            <a:avLst/>
          </a:prstGeom>
        </p:spPr>
        <p:txBody>
          <a:bodyPr wrap="square">
            <a:spAutoFit/>
          </a:bodyPr>
          <a:lstStyle/>
          <a:p>
            <a:pPr algn="ctr"/>
            <a:r>
              <a:rPr lang="it-IT" sz="3200" b="1" dirty="0"/>
              <a:t>ALBERTO MASSA SALUZZO</a:t>
            </a:r>
          </a:p>
          <a:p>
            <a:pPr algn="ctr"/>
            <a:endParaRPr lang="it-IT" sz="3200" b="1" dirty="0"/>
          </a:p>
          <a:p>
            <a:pPr algn="ctr"/>
            <a:endParaRPr lang="it-IT" sz="3200" b="1" dirty="0"/>
          </a:p>
          <a:p>
            <a:pPr algn="ctr"/>
            <a:endParaRPr lang="it-IT" sz="3200" b="1" dirty="0"/>
          </a:p>
          <a:p>
            <a:pPr algn="ctr"/>
            <a:r>
              <a:rPr lang="it-IT" sz="3200" b="1" dirty="0"/>
              <a:t>La Cassinazza:</a:t>
            </a:r>
            <a:br>
              <a:rPr lang="it-IT" sz="3200" dirty="0"/>
            </a:br>
            <a:r>
              <a:rPr lang="it-IT" sz="3200" b="1" dirty="0"/>
              <a:t>dove la biodiversità è funzionale</a:t>
            </a:r>
          </a:p>
          <a:p>
            <a:pPr algn="ctr"/>
            <a:r>
              <a:rPr lang="it-IT" sz="3200" b="1" dirty="0"/>
              <a:t>alla produzione agricola</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98764"/>
            <a:ext cx="1713960" cy="1702495"/>
          </a:xfrm>
          <a:prstGeom prst="rect">
            <a:avLst/>
          </a:prstGeom>
        </p:spPr>
      </p:pic>
    </p:spTree>
    <p:extLst>
      <p:ext uri="{BB962C8B-B14F-4D97-AF65-F5344CB8AC3E}">
        <p14:creationId xmlns:p14="http://schemas.microsoft.com/office/powerpoint/2010/main" val="2873900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Siepi 0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1"/>
          <p:cNvSpPr>
            <a:spLocks noChangeArrowheads="1"/>
          </p:cNvSpPr>
          <p:nvPr/>
        </p:nvSpPr>
        <p:spPr bwMode="auto">
          <a:xfrm>
            <a:off x="395288" y="404664"/>
            <a:ext cx="8424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a:solidFill>
                  <a:schemeClr val="tx1"/>
                </a:solidFill>
                <a:latin typeface="Arial" panose="020B0604020202020204" pitchFamily="34" charset="0"/>
                <a:cs typeface="Arial" panose="020B0604020202020204" pitchFamily="34" charset="0"/>
              </a:defRPr>
            </a:lvl1pPr>
            <a:lvl2pPr marL="742950" indent="-285750" algn="ctr">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it-IT" altLang="it-IT" sz="2000" b="1" dirty="0"/>
              <a:t>La possibilità di riqualificare il paesaggio coltivato</a:t>
            </a:r>
          </a:p>
        </p:txBody>
      </p:sp>
    </p:spTree>
    <p:extLst>
      <p:ext uri="{BB962C8B-B14F-4D97-AF65-F5344CB8AC3E}">
        <p14:creationId xmlns:p14="http://schemas.microsoft.com/office/powerpoint/2010/main" val="40574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56"/>
            <a:ext cx="8229600" cy="850106"/>
          </a:xfrm>
        </p:spPr>
        <p:txBody>
          <a:bodyPr>
            <a:normAutofit/>
          </a:bodyPr>
          <a:lstStyle/>
          <a:p>
            <a:pPr algn="l"/>
            <a:r>
              <a:rPr lang="it-IT" sz="4000" dirty="0">
                <a:latin typeface="+mn-lt"/>
                <a:ea typeface="+mn-ea"/>
                <a:cs typeface="+mn-cs"/>
              </a:rPr>
              <a:t>Dal deserto agricolo…</a:t>
            </a:r>
          </a:p>
        </p:txBody>
      </p:sp>
      <p:sp>
        <p:nvSpPr>
          <p:cNvPr id="4" name="Titolo 1"/>
          <p:cNvSpPr txBox="1">
            <a:spLocks/>
          </p:cNvSpPr>
          <p:nvPr/>
        </p:nvSpPr>
        <p:spPr>
          <a:xfrm>
            <a:off x="619944" y="6007894"/>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it-IT" sz="4000" dirty="0">
                <a:latin typeface="+mn-lt"/>
                <a:ea typeface="+mn-ea"/>
                <a:cs typeface="+mn-cs"/>
              </a:rPr>
              <a:t>…all’ambiente </a:t>
            </a:r>
            <a:r>
              <a:rPr lang="it-IT" sz="4000" dirty="0" err="1">
                <a:latin typeface="+mn-lt"/>
                <a:ea typeface="+mn-ea"/>
                <a:cs typeface="+mn-cs"/>
              </a:rPr>
              <a:t>neorurale</a:t>
            </a:r>
            <a:endParaRPr lang="it-IT" sz="4000" dirty="0">
              <a:latin typeface="+mn-lt"/>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90" y="836712"/>
            <a:ext cx="7850542" cy="530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55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801"/>
                            </p:stCondLst>
                            <p:childTnLst>
                              <p:par>
                                <p:cTn id="8" presetID="1" presetClass="entr" presetSubtype="0" fill="hold" grpId="0" nodeType="afterEffect">
                                  <p:stCondLst>
                                    <p:cond delay="0"/>
                                  </p:stCondLst>
                                  <p:iterate type="lt">
                                    <p:tmAbs val="100"/>
                                  </p:iterate>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ilberto.garuti\Pictures\GILBERTO BIODIVERSITA\aironi riso 29.10.2014.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5000"/>
                    </a14:imgEffect>
                    <a14:imgEffect>
                      <a14:brightnessContrast bright="13000" contrast="6000"/>
                    </a14:imgEffect>
                  </a14:imgLayer>
                </a14:imgProps>
              </a:ext>
              <a:ext uri="{28A0092B-C50C-407E-A947-70E740481C1C}">
                <a14:useLocalDpi xmlns:a14="http://schemas.microsoft.com/office/drawing/2010/main" val="0"/>
              </a:ext>
            </a:extLst>
          </a:blip>
          <a:srcRect/>
          <a:stretch>
            <a:fillRect/>
          </a:stretch>
        </p:blipFill>
        <p:spPr bwMode="auto">
          <a:xfrm>
            <a:off x="179513" y="1708306"/>
            <a:ext cx="8784976" cy="503306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44125" y="260648"/>
            <a:ext cx="7228275" cy="1323439"/>
          </a:xfrm>
          <a:prstGeom prst="rect">
            <a:avLst/>
          </a:prstGeom>
          <a:noFill/>
        </p:spPr>
        <p:txBody>
          <a:bodyPr wrap="square" rtlCol="0">
            <a:spAutoFit/>
          </a:bodyPr>
          <a:lstStyle/>
          <a:p>
            <a:pPr algn="ctr"/>
            <a:r>
              <a:rPr lang="it-IT" sz="4000" dirty="0"/>
              <a:t>Formazione di ambiente</a:t>
            </a:r>
          </a:p>
          <a:p>
            <a:pPr algn="ctr"/>
            <a:r>
              <a:rPr lang="it-IT" sz="4000" dirty="0"/>
              <a:t>7/10% della SAU</a:t>
            </a:r>
            <a:endParaRPr lang="en-GB" sz="4000" dirty="0"/>
          </a:p>
        </p:txBody>
      </p:sp>
    </p:spTree>
    <p:extLst>
      <p:ext uri="{BB962C8B-B14F-4D97-AF65-F5344CB8AC3E}">
        <p14:creationId xmlns:p14="http://schemas.microsoft.com/office/powerpoint/2010/main" val="108507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ChangeArrowheads="1"/>
          </p:cNvSpPr>
          <p:nvPr/>
        </p:nvSpPr>
        <p:spPr bwMode="auto">
          <a:xfrm>
            <a:off x="1143000" y="120650"/>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endParaRPr lang="it-IT" altLang="it-IT">
              <a:effectLst>
                <a:outerShdw blurRad="38100" dist="38100" dir="2700000" algn="tl">
                  <a:srgbClr val="C0C0C0"/>
                </a:outerShdw>
              </a:effectLst>
            </a:endParaRPr>
          </a:p>
        </p:txBody>
      </p:sp>
      <p:pic>
        <p:nvPicPr>
          <p:cNvPr id="18435" name="Picture 9" descr="Immagine 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10122"/>
            <a:ext cx="8424936"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79512" y="85299"/>
            <a:ext cx="878497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a:solidFill>
                  <a:schemeClr val="tx1"/>
                </a:solidFill>
                <a:latin typeface="Arial" panose="020B0604020202020204" pitchFamily="34" charset="0"/>
                <a:cs typeface="Arial" panose="020B0604020202020204" pitchFamily="34" charset="0"/>
              </a:defRPr>
            </a:lvl1pPr>
            <a:lvl2pPr marL="742950" indent="-285750" algn="ctr">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0"/>
              </a:spcBef>
            </a:pPr>
            <a:r>
              <a:rPr lang="it-IT" altLang="it-IT" sz="2600" dirty="0">
                <a:latin typeface="+mn-lt"/>
                <a:cs typeface="+mn-cs"/>
              </a:rPr>
              <a:t>Sulla superficie attuale dell’intero comprensorio di circa 1.200 ettari, dal 1996 ad oggi sono stati realizzati oltre 100 ettari di aree umide, 65 ettari di boschi, 60 ettari di prati, 120 km di siepi e filari campestri</a:t>
            </a:r>
          </a:p>
          <a:p>
            <a:pPr algn="just" eaLnBrk="1" hangingPunct="1">
              <a:spcBef>
                <a:spcPct val="0"/>
              </a:spcBef>
            </a:pPr>
            <a:endParaRPr lang="it-IT" altLang="it-IT" sz="2600" dirty="0">
              <a:latin typeface="+mn-lt"/>
              <a:cs typeface="+mn-cs"/>
            </a:endParaRPr>
          </a:p>
          <a:p>
            <a:pPr algn="just" eaLnBrk="1" hangingPunct="1">
              <a:spcBef>
                <a:spcPct val="0"/>
              </a:spcBef>
            </a:pPr>
            <a:r>
              <a:rPr lang="it-IT" altLang="it-IT" sz="2600" dirty="0">
                <a:latin typeface="+mn-lt"/>
                <a:cs typeface="+mn-cs"/>
              </a:rPr>
              <a:t>Per fare questo sono stati piantati oltre 800.000 alberi e arbusti</a:t>
            </a:r>
          </a:p>
          <a:p>
            <a:pPr eaLnBrk="1" hangingPunct="1">
              <a:spcBef>
                <a:spcPct val="0"/>
              </a:spcBef>
            </a:pPr>
            <a:endParaRPr lang="it-IT" altLang="it-IT" sz="2000" b="1" dirty="0">
              <a:solidFill>
                <a:schemeClr val="bg1"/>
              </a:solidFill>
            </a:endParaRPr>
          </a:p>
        </p:txBody>
      </p:sp>
    </p:spTree>
    <p:extLst>
      <p:ext uri="{BB962C8B-B14F-4D97-AF65-F5344CB8AC3E}">
        <p14:creationId xmlns:p14="http://schemas.microsoft.com/office/powerpoint/2010/main" val="404905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 La progettazione dell'area umida ad acque superficia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672"/>
            <a:ext cx="8280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323528" y="5589240"/>
            <a:ext cx="8280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a:solidFill>
                  <a:schemeClr val="tx1"/>
                </a:solidFill>
                <a:latin typeface="Arial" panose="020B0604020202020204" pitchFamily="34" charset="0"/>
                <a:cs typeface="Arial" panose="020B0604020202020204" pitchFamily="34" charset="0"/>
              </a:defRPr>
            </a:lvl1pPr>
            <a:lvl2pPr marL="742950" indent="-285750" algn="ctr">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it-IT" altLang="it-IT" sz="4000" dirty="0">
                <a:latin typeface="+mn-lt"/>
                <a:cs typeface="+mn-cs"/>
              </a:rPr>
              <a:t>L’incremento del valore della biodiversità nell’ambiente coltivato…</a:t>
            </a:r>
          </a:p>
          <a:p>
            <a:pPr eaLnBrk="1" hangingPunct="1">
              <a:spcBef>
                <a:spcPct val="0"/>
              </a:spcBef>
            </a:pPr>
            <a:endParaRPr lang="it-IT" altLang="it-IT" sz="2000"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0 Area umida ad acque superficia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57027"/>
            <a:ext cx="8208962"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6"/>
          <p:cNvSpPr>
            <a:spLocks noChangeArrowheads="1"/>
          </p:cNvSpPr>
          <p:nvPr/>
        </p:nvSpPr>
        <p:spPr bwMode="auto">
          <a:xfrm>
            <a:off x="467544" y="5949280"/>
            <a:ext cx="8280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a:solidFill>
                  <a:schemeClr val="tx1"/>
                </a:solidFill>
                <a:latin typeface="Arial" panose="020B0604020202020204" pitchFamily="34" charset="0"/>
                <a:cs typeface="Arial" panose="020B0604020202020204" pitchFamily="34" charset="0"/>
              </a:defRPr>
            </a:lvl1pPr>
            <a:lvl2pPr marL="742950" indent="-285750" algn="ctr">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it-IT" altLang="it-IT" sz="4000" dirty="0">
                <a:latin typeface="+mn-lt"/>
                <a:cs typeface="+mn-cs"/>
              </a:rPr>
              <a:t>…ha ottenuto effetti anche impensabili</a:t>
            </a:r>
          </a:p>
          <a:p>
            <a:pPr eaLnBrk="1" hangingPunct="1">
              <a:spcBef>
                <a:spcPct val="0"/>
              </a:spcBef>
            </a:pPr>
            <a:endParaRPr lang="it-IT" altLang="it-IT" sz="2000" b="1"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548680"/>
            <a:ext cx="8928993" cy="5447536"/>
          </a:xfrm>
          <a:prstGeom prst="rect">
            <a:avLst/>
          </a:prstGeom>
        </p:spPr>
      </p:pic>
    </p:spTree>
    <p:extLst>
      <p:ext uri="{BB962C8B-B14F-4D97-AF65-F5344CB8AC3E}">
        <p14:creationId xmlns:p14="http://schemas.microsoft.com/office/powerpoint/2010/main" val="154763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ilberto.garuti\Pictures\GILBERTO BIODIVERSITA\Caprioli_OJ6712.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6000"/>
                    </a14:imgEffect>
                    <a14:imgEffect>
                      <a14:brightnessContrast bright="9000" contrast="4000"/>
                    </a14:imgEffect>
                  </a14:imgLayer>
                </a14:imgProps>
              </a:ext>
              <a:ext uri="{28A0092B-C50C-407E-A947-70E740481C1C}">
                <a14:useLocalDpi xmlns:a14="http://schemas.microsoft.com/office/drawing/2010/main" val="0"/>
              </a:ext>
            </a:extLst>
          </a:blip>
          <a:srcRect/>
          <a:stretch>
            <a:fillRect/>
          </a:stretch>
        </p:blipFill>
        <p:spPr bwMode="auto">
          <a:xfrm>
            <a:off x="229864" y="980728"/>
            <a:ext cx="8662616" cy="576064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99592" y="188640"/>
            <a:ext cx="6475171" cy="707886"/>
          </a:xfrm>
          <a:prstGeom prst="rect">
            <a:avLst/>
          </a:prstGeom>
          <a:noFill/>
        </p:spPr>
        <p:txBody>
          <a:bodyPr wrap="none" rtlCol="0">
            <a:spAutoFit/>
          </a:bodyPr>
          <a:lstStyle/>
          <a:p>
            <a:r>
              <a:rPr lang="it-IT" sz="4000" dirty="0"/>
              <a:t>La biodiversità dell’anno 1000 </a:t>
            </a:r>
            <a:endParaRPr lang="en-GB" sz="4000" dirty="0"/>
          </a:p>
        </p:txBody>
      </p:sp>
    </p:spTree>
    <p:extLst>
      <p:ext uri="{BB962C8B-B14F-4D97-AF65-F5344CB8AC3E}">
        <p14:creationId xmlns:p14="http://schemas.microsoft.com/office/powerpoint/2010/main" val="3015521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varie 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00808"/>
            <a:ext cx="8569325"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683568" y="52808"/>
            <a:ext cx="7920880" cy="1384995"/>
          </a:xfrm>
          <a:prstGeom prst="rect">
            <a:avLst/>
          </a:prstGeom>
        </p:spPr>
        <p:txBody>
          <a:bodyPr wrap="square">
            <a:spAutoFit/>
          </a:bodyPr>
          <a:lstStyle/>
          <a:p>
            <a:pPr eaLnBrk="1" hangingPunct="1"/>
            <a:r>
              <a:rPr lang="it-IT" altLang="it-IT" sz="2800" b="1" dirty="0"/>
              <a:t>Gli interventi agroambientali non rappresentano un’alternativa alle coltivazioni tradizionali ma ne sono una integrazione</a:t>
            </a:r>
          </a:p>
        </p:txBody>
      </p:sp>
    </p:spTree>
    <p:extLst>
      <p:ext uri="{BB962C8B-B14F-4D97-AF65-F5344CB8AC3E}">
        <p14:creationId xmlns:p14="http://schemas.microsoft.com/office/powerpoint/2010/main" val="1467007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752"/>
            <a:ext cx="8229600" cy="1143000"/>
          </a:xfrm>
        </p:spPr>
        <p:txBody>
          <a:bodyPr>
            <a:noAutofit/>
          </a:bodyPr>
          <a:lstStyle/>
          <a:p>
            <a:r>
              <a:rPr lang="it-IT" sz="4000" dirty="0">
                <a:latin typeface="+mn-lt"/>
                <a:ea typeface="+mn-ea"/>
                <a:cs typeface="+mn-cs"/>
              </a:rPr>
              <a:t>Rice </a:t>
            </a:r>
            <a:r>
              <a:rPr lang="it-IT" sz="4000" dirty="0" err="1">
                <a:latin typeface="+mn-lt"/>
                <a:ea typeface="+mn-ea"/>
                <a:cs typeface="+mn-cs"/>
              </a:rPr>
              <a:t>field</a:t>
            </a:r>
            <a:r>
              <a:rPr lang="it-IT" sz="4000" dirty="0">
                <a:latin typeface="+mn-lt"/>
                <a:ea typeface="+mn-ea"/>
                <a:cs typeface="+mn-cs"/>
              </a:rPr>
              <a:t> </a:t>
            </a:r>
            <a:r>
              <a:rPr lang="it-IT" sz="4000" dirty="0" err="1">
                <a:latin typeface="+mn-lt"/>
                <a:ea typeface="+mn-ea"/>
                <a:cs typeface="+mn-cs"/>
              </a:rPr>
              <a:t>margins</a:t>
            </a:r>
            <a:endParaRPr lang="it-IT" sz="3600" i="1" dirty="0"/>
          </a:p>
        </p:txBody>
      </p:sp>
      <p:pic>
        <p:nvPicPr>
          <p:cNvPr id="1026" name="Picture 2" descr="C:\Users\gilberto.garuti\Dropbox (Acqua &amp; Sole)\foto marioli\SELEZIONE MOSGTRA\new\caden ovest3.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9000"/>
                    </a14:imgEffect>
                    <a14:imgEffect>
                      <a14:brightnessContrast bright="4000" contrast="6000"/>
                    </a14:imgEffect>
                  </a14:imgLayer>
                </a14:imgProps>
              </a:ext>
              <a:ext uri="{28A0092B-C50C-407E-A947-70E740481C1C}">
                <a14:useLocalDpi xmlns:a14="http://schemas.microsoft.com/office/drawing/2010/main" val="0"/>
              </a:ext>
            </a:extLst>
          </a:blip>
          <a:srcRect/>
          <a:stretch>
            <a:fillRect/>
          </a:stretch>
        </p:blipFill>
        <p:spPr bwMode="auto">
          <a:xfrm>
            <a:off x="395536" y="1196751"/>
            <a:ext cx="8351049" cy="555640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83568" y="1484784"/>
            <a:ext cx="5616624" cy="1200329"/>
          </a:xfrm>
          <a:prstGeom prst="rect">
            <a:avLst/>
          </a:prstGeom>
          <a:noFill/>
        </p:spPr>
        <p:txBody>
          <a:bodyPr wrap="square" rtlCol="0">
            <a:spAutoFit/>
          </a:bodyPr>
          <a:lstStyle/>
          <a:p>
            <a:r>
              <a:rPr lang="en-GB" b="1" dirty="0" err="1">
                <a:solidFill>
                  <a:schemeClr val="bg1"/>
                </a:solidFill>
              </a:rPr>
              <a:t>Miglioramento</a:t>
            </a:r>
            <a:r>
              <a:rPr lang="en-GB" b="1" dirty="0">
                <a:solidFill>
                  <a:schemeClr val="bg1"/>
                </a:solidFill>
              </a:rPr>
              <a:t> </a:t>
            </a:r>
            <a:r>
              <a:rPr lang="en-GB" b="1" dirty="0" err="1">
                <a:solidFill>
                  <a:schemeClr val="bg1"/>
                </a:solidFill>
              </a:rPr>
              <a:t>delle</a:t>
            </a:r>
            <a:r>
              <a:rPr lang="en-GB" b="1" dirty="0">
                <a:solidFill>
                  <a:schemeClr val="bg1"/>
                </a:solidFill>
              </a:rPr>
              <a:t> </a:t>
            </a:r>
            <a:r>
              <a:rPr lang="en-GB" b="1" dirty="0" err="1">
                <a:solidFill>
                  <a:schemeClr val="bg1"/>
                </a:solidFill>
              </a:rPr>
              <a:t>interazioni</a:t>
            </a:r>
            <a:r>
              <a:rPr lang="en-GB" b="1" dirty="0">
                <a:solidFill>
                  <a:schemeClr val="bg1"/>
                </a:solidFill>
              </a:rPr>
              <a:t> </a:t>
            </a:r>
            <a:r>
              <a:rPr lang="en-GB" b="1" dirty="0" err="1">
                <a:solidFill>
                  <a:schemeClr val="bg1"/>
                </a:solidFill>
              </a:rPr>
              <a:t>biologiche</a:t>
            </a:r>
            <a:r>
              <a:rPr lang="en-GB" b="1" dirty="0">
                <a:solidFill>
                  <a:schemeClr val="bg1"/>
                </a:solidFill>
              </a:rPr>
              <a:t> </a:t>
            </a:r>
            <a:r>
              <a:rPr lang="en-GB" b="1" dirty="0" err="1">
                <a:solidFill>
                  <a:schemeClr val="bg1"/>
                </a:solidFill>
              </a:rPr>
              <a:t>favorevoli</a:t>
            </a:r>
            <a:r>
              <a:rPr lang="en-GB" b="1" dirty="0">
                <a:solidFill>
                  <a:schemeClr val="bg1"/>
                </a:solidFill>
              </a:rPr>
              <a:t> e </a:t>
            </a:r>
            <a:r>
              <a:rPr lang="en-GB" b="1" dirty="0" err="1">
                <a:solidFill>
                  <a:schemeClr val="bg1"/>
                </a:solidFill>
              </a:rPr>
              <a:t>delle</a:t>
            </a:r>
            <a:r>
              <a:rPr lang="en-GB" b="1" dirty="0">
                <a:solidFill>
                  <a:schemeClr val="bg1"/>
                </a:solidFill>
              </a:rPr>
              <a:t> </a:t>
            </a:r>
            <a:r>
              <a:rPr lang="en-GB" b="1" dirty="0" err="1">
                <a:solidFill>
                  <a:schemeClr val="bg1"/>
                </a:solidFill>
              </a:rPr>
              <a:t>sinergie</a:t>
            </a:r>
            <a:r>
              <a:rPr lang="en-GB" b="1" dirty="0">
                <a:solidFill>
                  <a:schemeClr val="bg1"/>
                </a:solidFill>
              </a:rPr>
              <a:t> </a:t>
            </a:r>
            <a:r>
              <a:rPr lang="en-GB" b="1" dirty="0" err="1">
                <a:solidFill>
                  <a:schemeClr val="bg1"/>
                </a:solidFill>
              </a:rPr>
              <a:t>tra</a:t>
            </a:r>
            <a:r>
              <a:rPr lang="en-GB" b="1" dirty="0">
                <a:solidFill>
                  <a:schemeClr val="bg1"/>
                </a:solidFill>
              </a:rPr>
              <a:t> </a:t>
            </a:r>
            <a:r>
              <a:rPr lang="en-GB" b="1" dirty="0" err="1">
                <a:solidFill>
                  <a:schemeClr val="bg1"/>
                </a:solidFill>
              </a:rPr>
              <a:t>i</a:t>
            </a:r>
            <a:r>
              <a:rPr lang="en-GB" b="1" dirty="0">
                <a:solidFill>
                  <a:schemeClr val="bg1"/>
                </a:solidFill>
              </a:rPr>
              <a:t> </a:t>
            </a:r>
            <a:r>
              <a:rPr lang="en-GB" b="1" dirty="0" err="1">
                <a:solidFill>
                  <a:schemeClr val="bg1"/>
                </a:solidFill>
              </a:rPr>
              <a:t>componenti</a:t>
            </a:r>
            <a:r>
              <a:rPr lang="en-GB" b="1" dirty="0">
                <a:solidFill>
                  <a:schemeClr val="bg1"/>
                </a:solidFill>
              </a:rPr>
              <a:t> </a:t>
            </a:r>
            <a:r>
              <a:rPr lang="en-GB" b="1" dirty="0" err="1">
                <a:solidFill>
                  <a:schemeClr val="bg1"/>
                </a:solidFill>
              </a:rPr>
              <a:t>dell’agrobiodiversità</a:t>
            </a:r>
            <a:r>
              <a:rPr lang="en-GB" b="1" dirty="0">
                <a:solidFill>
                  <a:schemeClr val="bg1"/>
                </a:solidFill>
              </a:rPr>
              <a:t> </a:t>
            </a:r>
            <a:r>
              <a:rPr lang="en-GB" b="1" dirty="0" err="1">
                <a:solidFill>
                  <a:schemeClr val="bg1"/>
                </a:solidFill>
              </a:rPr>
              <a:t>così</a:t>
            </a:r>
            <a:r>
              <a:rPr lang="en-GB" b="1" dirty="0">
                <a:solidFill>
                  <a:schemeClr val="bg1"/>
                </a:solidFill>
              </a:rPr>
              <a:t> da </a:t>
            </a:r>
            <a:r>
              <a:rPr lang="en-GB" b="1" dirty="0" err="1">
                <a:solidFill>
                  <a:schemeClr val="bg1"/>
                </a:solidFill>
              </a:rPr>
              <a:t>promuovere</a:t>
            </a:r>
            <a:r>
              <a:rPr lang="en-GB" b="1" dirty="0">
                <a:solidFill>
                  <a:schemeClr val="bg1"/>
                </a:solidFill>
              </a:rPr>
              <a:t> lo </a:t>
            </a:r>
            <a:r>
              <a:rPr lang="en-GB" b="1" dirty="0" err="1">
                <a:solidFill>
                  <a:schemeClr val="bg1"/>
                </a:solidFill>
              </a:rPr>
              <a:t>sviluppo</a:t>
            </a:r>
            <a:r>
              <a:rPr lang="en-GB" b="1" dirty="0">
                <a:solidFill>
                  <a:schemeClr val="bg1"/>
                </a:solidFill>
              </a:rPr>
              <a:t> di </a:t>
            </a:r>
            <a:r>
              <a:rPr lang="en-GB" b="1" dirty="0" err="1">
                <a:solidFill>
                  <a:schemeClr val="bg1"/>
                </a:solidFill>
              </a:rPr>
              <a:t>servizi</a:t>
            </a:r>
            <a:r>
              <a:rPr lang="en-GB" b="1" dirty="0">
                <a:solidFill>
                  <a:schemeClr val="bg1"/>
                </a:solidFill>
              </a:rPr>
              <a:t> e di </a:t>
            </a:r>
            <a:r>
              <a:rPr lang="en-GB" b="1" dirty="0" err="1">
                <a:solidFill>
                  <a:schemeClr val="bg1"/>
                </a:solidFill>
              </a:rPr>
              <a:t>processi</a:t>
            </a:r>
            <a:r>
              <a:rPr lang="en-GB" b="1" dirty="0">
                <a:solidFill>
                  <a:schemeClr val="bg1"/>
                </a:solidFill>
              </a:rPr>
              <a:t> </a:t>
            </a:r>
            <a:r>
              <a:rPr lang="en-GB" b="1" dirty="0" err="1">
                <a:solidFill>
                  <a:schemeClr val="bg1"/>
                </a:solidFill>
              </a:rPr>
              <a:t>ecologici</a:t>
            </a:r>
            <a:r>
              <a:rPr lang="en-GB" b="1" dirty="0">
                <a:solidFill>
                  <a:schemeClr val="bg1"/>
                </a:solidFill>
              </a:rPr>
              <a:t> </a:t>
            </a:r>
            <a:r>
              <a:rPr lang="en-GB" b="1" dirty="0" err="1">
                <a:solidFill>
                  <a:schemeClr val="bg1"/>
                </a:solidFill>
              </a:rPr>
              <a:t>chiave</a:t>
            </a:r>
            <a:r>
              <a:rPr lang="en-GB" b="1" dirty="0">
                <a:solidFill>
                  <a:schemeClr val="bg1"/>
                </a:solidFill>
              </a:rPr>
              <a:t>.</a:t>
            </a:r>
          </a:p>
        </p:txBody>
      </p:sp>
      <p:sp>
        <p:nvSpPr>
          <p:cNvPr id="4" name="Rettangolo 3"/>
          <p:cNvSpPr/>
          <p:nvPr/>
        </p:nvSpPr>
        <p:spPr>
          <a:xfrm>
            <a:off x="3851920" y="5157192"/>
            <a:ext cx="4716016" cy="1477328"/>
          </a:xfrm>
          <a:prstGeom prst="rect">
            <a:avLst/>
          </a:prstGeom>
        </p:spPr>
        <p:txBody>
          <a:bodyPr wrap="square">
            <a:spAutoFit/>
          </a:bodyPr>
          <a:lstStyle/>
          <a:p>
            <a:pPr algn="just"/>
            <a:r>
              <a:rPr lang="en-GB" b="1" dirty="0" err="1"/>
              <a:t>Incremento</a:t>
            </a:r>
            <a:r>
              <a:rPr lang="en-GB" b="1" dirty="0"/>
              <a:t> del </a:t>
            </a:r>
            <a:r>
              <a:rPr lang="en-GB" b="1" dirty="0" err="1"/>
              <a:t>numero</a:t>
            </a:r>
            <a:r>
              <a:rPr lang="en-GB" b="1" dirty="0"/>
              <a:t> di specie e </a:t>
            </a:r>
            <a:r>
              <a:rPr lang="en-GB" b="1" dirty="0" err="1"/>
              <a:t>diversificazione</a:t>
            </a:r>
            <a:r>
              <a:rPr lang="en-GB" b="1" dirty="0"/>
              <a:t> </a:t>
            </a:r>
            <a:r>
              <a:rPr lang="en-GB" b="1" dirty="0" err="1"/>
              <a:t>genetica</a:t>
            </a:r>
            <a:r>
              <a:rPr lang="en-GB" b="1" dirty="0"/>
              <a:t> </a:t>
            </a:r>
            <a:r>
              <a:rPr lang="en-GB" b="1" dirty="0" err="1"/>
              <a:t>nei</a:t>
            </a:r>
            <a:r>
              <a:rPr lang="en-GB" b="1" dirty="0"/>
              <a:t> </a:t>
            </a:r>
            <a:r>
              <a:rPr lang="en-GB" b="1" dirty="0" err="1"/>
              <a:t>sistemi</a:t>
            </a:r>
            <a:r>
              <a:rPr lang="en-GB" b="1" dirty="0"/>
              <a:t> </a:t>
            </a:r>
            <a:r>
              <a:rPr lang="en-GB" b="1" dirty="0" err="1"/>
              <a:t>agricoli</a:t>
            </a:r>
            <a:r>
              <a:rPr lang="en-GB" b="1" dirty="0"/>
              <a:t> </a:t>
            </a:r>
            <a:r>
              <a:rPr lang="en-GB" b="1" dirty="0" err="1"/>
              <a:t>attraverso</a:t>
            </a:r>
            <a:r>
              <a:rPr lang="en-GB" b="1" dirty="0"/>
              <a:t> </a:t>
            </a:r>
            <a:r>
              <a:rPr lang="en-GB" b="1" dirty="0" err="1"/>
              <a:t>l’aumento</a:t>
            </a:r>
            <a:r>
              <a:rPr lang="en-GB" b="1" dirty="0"/>
              <a:t> </a:t>
            </a:r>
            <a:r>
              <a:rPr lang="en-GB" b="1" dirty="0" err="1"/>
              <a:t>della</a:t>
            </a:r>
            <a:r>
              <a:rPr lang="en-GB" b="1" dirty="0"/>
              <a:t> </a:t>
            </a:r>
            <a:r>
              <a:rPr lang="en-GB" b="1" dirty="0" err="1"/>
              <a:t>biodiversità</a:t>
            </a:r>
            <a:r>
              <a:rPr lang="en-GB" b="1" dirty="0"/>
              <a:t> </a:t>
            </a:r>
            <a:r>
              <a:rPr lang="en-GB" b="1" dirty="0" err="1"/>
              <a:t>funzionale</a:t>
            </a:r>
            <a:r>
              <a:rPr lang="en-GB" b="1" dirty="0"/>
              <a:t> (</a:t>
            </a:r>
            <a:r>
              <a:rPr lang="en-GB" b="1" dirty="0" err="1"/>
              <a:t>nemici</a:t>
            </a:r>
            <a:r>
              <a:rPr lang="en-GB" b="1" dirty="0"/>
              <a:t> </a:t>
            </a:r>
            <a:r>
              <a:rPr lang="en-GB" b="1" dirty="0" err="1"/>
              <a:t>naturali</a:t>
            </a:r>
            <a:r>
              <a:rPr lang="en-GB" b="1" dirty="0"/>
              <a:t>, specie </a:t>
            </a:r>
            <a:r>
              <a:rPr lang="en-GB" b="1" dirty="0" err="1"/>
              <a:t>antagoniste</a:t>
            </a:r>
            <a:r>
              <a:rPr lang="en-GB" b="1" dirty="0"/>
              <a:t> etc.) </a:t>
            </a:r>
          </a:p>
        </p:txBody>
      </p:sp>
    </p:spTree>
    <p:extLst>
      <p:ext uri="{BB962C8B-B14F-4D97-AF65-F5344CB8AC3E}">
        <p14:creationId xmlns:p14="http://schemas.microsoft.com/office/powerpoint/2010/main" val="38741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742" y="260648"/>
            <a:ext cx="6978650" cy="4732337"/>
          </a:xfrm>
          <a:prstGeom prst="rect">
            <a:avLst/>
          </a:prstGeom>
          <a:noFill/>
          <a:ln w="9525">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5124" name="Rectangle 19"/>
          <p:cNvSpPr>
            <a:spLocks noChangeArrowheads="1"/>
          </p:cNvSpPr>
          <p:nvPr/>
        </p:nvSpPr>
        <p:spPr bwMode="auto">
          <a:xfrm rot="10800000" flipV="1">
            <a:off x="243456" y="5229200"/>
            <a:ext cx="8505007" cy="142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5000"/>
              </a:lnSpc>
              <a:spcBef>
                <a:spcPct val="50000"/>
              </a:spcBef>
              <a:buFontTx/>
              <a:buNone/>
            </a:pPr>
            <a:endParaRPr lang="it-IT" altLang="it-IT" sz="1800" dirty="0">
              <a:latin typeface="Arial" panose="020B0604020202020204" pitchFamily="34" charset="0"/>
            </a:endParaRPr>
          </a:p>
          <a:p>
            <a:pPr algn="ctr">
              <a:lnSpc>
                <a:spcPct val="75000"/>
              </a:lnSpc>
              <a:spcBef>
                <a:spcPct val="0"/>
              </a:spcBef>
              <a:buFontTx/>
              <a:buNone/>
            </a:pPr>
            <a:r>
              <a:rPr lang="it-IT" altLang="it-IT" dirty="0">
                <a:latin typeface="+mn-lt"/>
                <a:cs typeface="+mn-cs"/>
              </a:rPr>
              <a:t>La coltivazione intensiva ha ridotto </a:t>
            </a:r>
          </a:p>
          <a:p>
            <a:pPr algn="ctr">
              <a:lnSpc>
                <a:spcPct val="75000"/>
              </a:lnSpc>
              <a:spcBef>
                <a:spcPct val="0"/>
              </a:spcBef>
              <a:buFontTx/>
              <a:buNone/>
            </a:pPr>
            <a:r>
              <a:rPr lang="it-IT" altLang="it-IT" dirty="0">
                <a:latin typeface="+mn-lt"/>
                <a:cs typeface="+mn-cs"/>
              </a:rPr>
              <a:t>la qualità del paesaggio </a:t>
            </a:r>
          </a:p>
          <a:p>
            <a:pPr algn="ctr">
              <a:lnSpc>
                <a:spcPct val="75000"/>
              </a:lnSpc>
              <a:spcBef>
                <a:spcPct val="0"/>
              </a:spcBef>
              <a:buFontTx/>
              <a:buNone/>
            </a:pPr>
            <a:r>
              <a:rPr lang="it-IT" altLang="it-IT" dirty="0">
                <a:latin typeface="+mn-lt"/>
                <a:cs typeface="+mn-cs"/>
              </a:rPr>
              <a:t>e la biodiversità a valori molto bassi</a:t>
            </a:r>
            <a:r>
              <a:rPr lang="it-IT" altLang="it-IT" dirty="0">
                <a:latin typeface="Arial" panose="020B060402020202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p:cNvPicPr>
            <a:picLocks noChangeAspect="1"/>
          </p:cNvPicPr>
          <p:nvPr/>
        </p:nvPicPr>
        <p:blipFill rotWithShape="1">
          <a:blip r:embed="rId5">
            <a:extLst>
              <a:ext uri="{28A0092B-C50C-407E-A947-70E740481C1C}">
                <a14:useLocalDpi xmlns:a14="http://schemas.microsoft.com/office/drawing/2010/main" val="0"/>
              </a:ext>
            </a:extLst>
          </a:blip>
          <a:srcRect l="-193" t="-9228" r="193" b="13870"/>
          <a:stretch/>
        </p:blipFill>
        <p:spPr>
          <a:xfrm>
            <a:off x="3198223" y="4653136"/>
            <a:ext cx="2908598" cy="2232248"/>
          </a:xfrm>
          <a:prstGeom prst="rect">
            <a:avLst/>
          </a:prstGeom>
        </p:spPr>
      </p:pic>
      <p:pic>
        <p:nvPicPr>
          <p:cNvPr id="11" name="Immagine 10"/>
          <p:cNvPicPr>
            <a:picLocks noChangeAspect="1"/>
          </p:cNvPicPr>
          <p:nvPr/>
        </p:nvPicPr>
        <p:blipFill rotWithShape="1">
          <a:blip r:embed="rId6">
            <a:extLst>
              <a:ext uri="{28A0092B-C50C-407E-A947-70E740481C1C}">
                <a14:useLocalDpi xmlns:a14="http://schemas.microsoft.com/office/drawing/2010/main" val="0"/>
              </a:ext>
            </a:extLst>
          </a:blip>
          <a:srcRect l="3313" r="19498"/>
          <a:stretch/>
        </p:blipFill>
        <p:spPr>
          <a:xfrm>
            <a:off x="6084168" y="4958587"/>
            <a:ext cx="3096344" cy="1926797"/>
          </a:xfrm>
          <a:prstGeom prst="rect">
            <a:avLst/>
          </a:prstGeom>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4965"/>
            <a:ext cx="7507192" cy="4991454"/>
          </a:xfrm>
          <a:prstGeom prst="rect">
            <a:avLst/>
          </a:prstGeom>
        </p:spPr>
      </p:pic>
      <p:pic>
        <p:nvPicPr>
          <p:cNvPr id="2" name="IRIS IMPOLLINAZI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4958587"/>
            <a:ext cx="3326616" cy="1926797"/>
          </a:xfrm>
          <a:prstGeom prst="rect">
            <a:avLst/>
          </a:prstGeom>
        </p:spPr>
      </p:pic>
      <p:pic>
        <p:nvPicPr>
          <p:cNvPr id="3" name="Immagine 2"/>
          <p:cNvPicPr>
            <a:picLocks noChangeAspect="1"/>
          </p:cNvPicPr>
          <p:nvPr/>
        </p:nvPicPr>
        <p:blipFill rotWithShape="1">
          <a:blip r:embed="rId9" cstate="print">
            <a:extLst>
              <a:ext uri="{28A0092B-C50C-407E-A947-70E740481C1C}">
                <a14:useLocalDpi xmlns:a14="http://schemas.microsoft.com/office/drawing/2010/main" val="0"/>
              </a:ext>
            </a:extLst>
          </a:blip>
          <a:srcRect r="28871"/>
          <a:stretch/>
        </p:blipFill>
        <p:spPr>
          <a:xfrm>
            <a:off x="7155631" y="3050342"/>
            <a:ext cx="1988369" cy="1905320"/>
          </a:xfrm>
          <a:prstGeom prst="rect">
            <a:avLst/>
          </a:prstGeom>
        </p:spPr>
      </p:pic>
      <p:pic>
        <p:nvPicPr>
          <p:cNvPr id="16" name="Immagin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9831" y="1372930"/>
            <a:ext cx="1994169" cy="1984062"/>
          </a:xfrm>
          <a:prstGeom prst="rect">
            <a:avLst/>
          </a:prstGeom>
        </p:spPr>
      </p:pic>
      <p:sp>
        <p:nvSpPr>
          <p:cNvPr id="10" name="CasellaDiTesto 9"/>
          <p:cNvSpPr txBox="1"/>
          <p:nvPr/>
        </p:nvSpPr>
        <p:spPr>
          <a:xfrm>
            <a:off x="-36512" y="4309457"/>
            <a:ext cx="3096344" cy="307777"/>
          </a:xfrm>
          <a:prstGeom prst="rect">
            <a:avLst/>
          </a:prstGeom>
          <a:noFill/>
        </p:spPr>
        <p:txBody>
          <a:bodyPr wrap="square" rtlCol="0">
            <a:spAutoFit/>
          </a:bodyPr>
          <a:lstStyle/>
          <a:p>
            <a:r>
              <a:rPr lang="it-IT" sz="1400" b="1" dirty="0">
                <a:solidFill>
                  <a:schemeClr val="bg1"/>
                </a:solidFill>
              </a:rPr>
              <a:t>Funzione e struttura del suolo</a:t>
            </a:r>
            <a:endParaRPr lang="en-GB" sz="1400" b="1" dirty="0">
              <a:solidFill>
                <a:schemeClr val="bg1"/>
              </a:solidFill>
            </a:endParaRPr>
          </a:p>
        </p:txBody>
      </p:sp>
      <p:sp>
        <p:nvSpPr>
          <p:cNvPr id="12" name="CasellaDiTesto 11"/>
          <p:cNvSpPr txBox="1"/>
          <p:nvPr/>
        </p:nvSpPr>
        <p:spPr>
          <a:xfrm>
            <a:off x="7308304" y="3049215"/>
            <a:ext cx="2483768"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solidFill>
                  <a:srgbClr val="FFFF00"/>
                </a:solidFill>
                <a:latin typeface="Arial" panose="020B0604020202020204" pitchFamily="34" charset="0"/>
                <a:cs typeface="Arial" panose="020B0604020202020204" pitchFamily="34" charset="0"/>
              </a:rPr>
              <a:t>Barriere frangivento</a:t>
            </a:r>
            <a:endParaRPr lang="en-GB" sz="1400" b="1" dirty="0">
              <a:solidFill>
                <a:srgbClr val="FFFF00"/>
              </a:solidFill>
              <a:latin typeface="Arial" panose="020B0604020202020204" pitchFamily="34" charset="0"/>
              <a:cs typeface="Arial" panose="020B0604020202020204" pitchFamily="34" charset="0"/>
            </a:endParaRPr>
          </a:p>
        </p:txBody>
      </p:sp>
      <p:sp>
        <p:nvSpPr>
          <p:cNvPr id="13" name="CasellaDiTesto 12"/>
          <p:cNvSpPr txBox="1"/>
          <p:nvPr/>
        </p:nvSpPr>
        <p:spPr>
          <a:xfrm>
            <a:off x="-36512" y="3974807"/>
            <a:ext cx="1652603"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Ritenzione idrica</a:t>
            </a:r>
            <a:endParaRPr lang="en-GB" sz="1400" b="1" dirty="0">
              <a:solidFill>
                <a:schemeClr val="bg1"/>
              </a:solidFill>
              <a:latin typeface="Arial" panose="020B0604020202020204" pitchFamily="34" charset="0"/>
              <a:cs typeface="Arial" panose="020B0604020202020204" pitchFamily="34" charset="0"/>
            </a:endParaRPr>
          </a:p>
        </p:txBody>
      </p:sp>
      <p:sp>
        <p:nvSpPr>
          <p:cNvPr id="20" name="CasellaDiTesto 19"/>
          <p:cNvSpPr txBox="1"/>
          <p:nvPr/>
        </p:nvSpPr>
        <p:spPr>
          <a:xfrm>
            <a:off x="6322845" y="6577642"/>
            <a:ext cx="321770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solidFill>
                  <a:srgbClr val="FFFF00"/>
                </a:solidFill>
                <a:latin typeface="Arial" panose="020B0604020202020204" pitchFamily="34" charset="0"/>
                <a:cs typeface="Arial" panose="020B0604020202020204" pitchFamily="34" charset="0"/>
              </a:rPr>
              <a:t>Prevenzione dalle inondazioni</a:t>
            </a:r>
            <a:endParaRPr lang="en-GB" sz="1400" b="1" dirty="0">
              <a:solidFill>
                <a:srgbClr val="FFFF00"/>
              </a:solidFill>
              <a:latin typeface="Arial" panose="020B0604020202020204" pitchFamily="34" charset="0"/>
              <a:cs typeface="Arial" panose="020B0604020202020204" pitchFamily="34" charset="0"/>
            </a:endParaRPr>
          </a:p>
        </p:txBody>
      </p:sp>
      <p:sp>
        <p:nvSpPr>
          <p:cNvPr id="28" name="CasellaDiTesto 27"/>
          <p:cNvSpPr txBox="1"/>
          <p:nvPr/>
        </p:nvSpPr>
        <p:spPr>
          <a:xfrm>
            <a:off x="-36512" y="4628426"/>
            <a:ext cx="385204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solidFill>
                  <a:schemeClr val="bg1"/>
                </a:solidFill>
                <a:latin typeface="Arial" panose="020B0604020202020204" pitchFamily="34" charset="0"/>
                <a:cs typeface="Arial" panose="020B0604020202020204" pitchFamily="34" charset="0"/>
              </a:rPr>
              <a:t>Prevenzione dallo scorrimento superficiale</a:t>
            </a:r>
            <a:endParaRPr lang="en-GB" sz="1400" b="1" dirty="0">
              <a:solidFill>
                <a:schemeClr val="bg1"/>
              </a:solidFill>
              <a:latin typeface="Arial" panose="020B0604020202020204" pitchFamily="34" charset="0"/>
              <a:cs typeface="Arial" panose="020B0604020202020204" pitchFamily="34" charset="0"/>
            </a:endParaRPr>
          </a:p>
        </p:txBody>
      </p:sp>
      <p:sp>
        <p:nvSpPr>
          <p:cNvPr id="29" name="CasellaDiTesto 28"/>
          <p:cNvSpPr txBox="1"/>
          <p:nvPr/>
        </p:nvSpPr>
        <p:spPr>
          <a:xfrm>
            <a:off x="6846258" y="4614028"/>
            <a:ext cx="2370680"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solidFill>
                  <a:srgbClr val="FFFF00"/>
                </a:solidFill>
                <a:latin typeface="Arial" panose="020B0604020202020204" pitchFamily="34" charset="0"/>
                <a:cs typeface="Arial" panose="020B0604020202020204" pitchFamily="34" charset="0"/>
              </a:rPr>
              <a:t>Prevenzione</a:t>
            </a:r>
            <a:r>
              <a:rPr lang="it-IT" sz="1400" b="1" dirty="0">
                <a:solidFill>
                  <a:schemeClr val="bg1"/>
                </a:solidFill>
                <a:latin typeface="Arial" panose="020B0604020202020204" pitchFamily="34" charset="0"/>
                <a:cs typeface="Arial" panose="020B0604020202020204" pitchFamily="34" charset="0"/>
              </a:rPr>
              <a:t> </a:t>
            </a:r>
            <a:r>
              <a:rPr lang="it-IT" sz="1400" b="1" dirty="0">
                <a:solidFill>
                  <a:srgbClr val="FFFF00"/>
                </a:solidFill>
                <a:latin typeface="Arial" panose="020B0604020202020204" pitchFamily="34" charset="0"/>
                <a:cs typeface="Arial" panose="020B0604020202020204" pitchFamily="34" charset="0"/>
              </a:rPr>
              <a:t>dall’erosione</a:t>
            </a:r>
            <a:endParaRPr lang="en-GB" sz="1400" b="1" dirty="0">
              <a:solidFill>
                <a:srgbClr val="FFFF00"/>
              </a:solidFill>
              <a:latin typeface="Arial" panose="020B0604020202020204" pitchFamily="34" charset="0"/>
              <a:cs typeface="Arial" panose="020B0604020202020204" pitchFamily="34" charset="0"/>
            </a:endParaRPr>
          </a:p>
        </p:txBody>
      </p:sp>
      <p:sp>
        <p:nvSpPr>
          <p:cNvPr id="15" name="CasellaDiTesto 14"/>
          <p:cNvSpPr txBox="1"/>
          <p:nvPr/>
        </p:nvSpPr>
        <p:spPr>
          <a:xfrm>
            <a:off x="4131841" y="4994361"/>
            <a:ext cx="1636016" cy="307777"/>
          </a:xfrm>
          <a:prstGeom prst="rect">
            <a:avLst/>
          </a:prstGeom>
          <a:noFill/>
        </p:spPr>
        <p:txBody>
          <a:bodyPr wrap="square" rtlCol="0">
            <a:spAutoFit/>
          </a:bodyPr>
          <a:lstStyle/>
          <a:p>
            <a:r>
              <a:rPr lang="it-IT" sz="1400" b="1" dirty="0">
                <a:solidFill>
                  <a:srgbClr val="FFFF00"/>
                </a:solidFill>
              </a:rPr>
              <a:t>Biodiversità</a:t>
            </a:r>
            <a:endParaRPr lang="en-GB" sz="1400" b="1" dirty="0">
              <a:solidFill>
                <a:srgbClr val="FFFF00"/>
              </a:solidFill>
            </a:endParaRPr>
          </a:p>
        </p:txBody>
      </p:sp>
      <p:sp>
        <p:nvSpPr>
          <p:cNvPr id="30" name="CasellaDiTesto 29"/>
          <p:cNvSpPr txBox="1"/>
          <p:nvPr/>
        </p:nvSpPr>
        <p:spPr>
          <a:xfrm>
            <a:off x="-61026" y="6577607"/>
            <a:ext cx="1636016" cy="307777"/>
          </a:xfrm>
          <a:prstGeom prst="rect">
            <a:avLst/>
          </a:prstGeom>
          <a:noFill/>
        </p:spPr>
        <p:txBody>
          <a:bodyPr wrap="square" rtlCol="0">
            <a:spAutoFit/>
          </a:bodyPr>
          <a:lstStyle/>
          <a:p>
            <a:r>
              <a:rPr lang="it-IT" sz="1400" b="1" dirty="0">
                <a:solidFill>
                  <a:srgbClr val="FFFF00"/>
                </a:solidFill>
              </a:rPr>
              <a:t>Impollinazione</a:t>
            </a:r>
            <a:endParaRPr lang="en-GB" sz="1400" b="1" dirty="0">
              <a:solidFill>
                <a:srgbClr val="FFFF00"/>
              </a:solidFill>
            </a:endParaRPr>
          </a:p>
        </p:txBody>
      </p:sp>
      <p:pic>
        <p:nvPicPr>
          <p:cNvPr id="19" name="Immagine 18"/>
          <p:cNvPicPr>
            <a:picLocks noChangeAspect="1"/>
          </p:cNvPicPr>
          <p:nvPr/>
        </p:nvPicPr>
        <p:blipFill rotWithShape="1">
          <a:blip r:embed="rId11">
            <a:extLst>
              <a:ext uri="{28A0092B-C50C-407E-A947-70E740481C1C}">
                <a14:useLocalDpi xmlns:a14="http://schemas.microsoft.com/office/drawing/2010/main" val="0"/>
              </a:ext>
            </a:extLst>
          </a:blip>
          <a:srcRect l="5900" t="8000" r="7475" b="11399"/>
          <a:stretch/>
        </p:blipFill>
        <p:spPr>
          <a:xfrm>
            <a:off x="7155630" y="-7093"/>
            <a:ext cx="1988370" cy="1383536"/>
          </a:xfrm>
          <a:prstGeom prst="rect">
            <a:avLst/>
          </a:prstGeom>
        </p:spPr>
      </p:pic>
      <p:sp>
        <p:nvSpPr>
          <p:cNvPr id="31" name="CasellaDiTesto 30"/>
          <p:cNvSpPr txBox="1"/>
          <p:nvPr/>
        </p:nvSpPr>
        <p:spPr>
          <a:xfrm>
            <a:off x="7077574" y="1104080"/>
            <a:ext cx="2246954" cy="307777"/>
          </a:xfrm>
          <a:prstGeom prst="rect">
            <a:avLst/>
          </a:prstGeom>
          <a:noFill/>
        </p:spPr>
        <p:txBody>
          <a:bodyPr wrap="square" rtlCol="0">
            <a:spAutoFit/>
          </a:bodyPr>
          <a:lstStyle/>
          <a:p>
            <a:r>
              <a:rPr lang="it-IT" sz="1400" b="1" dirty="0">
                <a:solidFill>
                  <a:srgbClr val="FFFF00"/>
                </a:solidFill>
              </a:rPr>
              <a:t>Controllo insetti nocivi</a:t>
            </a:r>
            <a:endParaRPr lang="en-GB" sz="1400" b="1" dirty="0">
              <a:solidFill>
                <a:srgbClr val="FFFF00"/>
              </a:solidFill>
            </a:endParaRPr>
          </a:p>
        </p:txBody>
      </p:sp>
    </p:spTree>
    <p:extLst>
      <p:ext uri="{BB962C8B-B14F-4D97-AF65-F5344CB8AC3E}">
        <p14:creationId xmlns:p14="http://schemas.microsoft.com/office/powerpoint/2010/main" val="289490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4624"/>
            <a:ext cx="8229600" cy="1800200"/>
          </a:xfrm>
        </p:spPr>
        <p:txBody>
          <a:bodyPr>
            <a:normAutofit/>
          </a:bodyPr>
          <a:lstStyle/>
          <a:p>
            <a:r>
              <a:rPr lang="en-GB" dirty="0" err="1"/>
              <a:t>Biodiversità</a:t>
            </a:r>
            <a:r>
              <a:rPr lang="en-GB" dirty="0"/>
              <a:t> </a:t>
            </a:r>
            <a:r>
              <a:rPr lang="en-GB" dirty="0" err="1"/>
              <a:t>nelle</a:t>
            </a:r>
            <a:r>
              <a:rPr lang="en-GB" dirty="0"/>
              <a:t> Rice field margin</a:t>
            </a:r>
            <a:br>
              <a:rPr lang="en-GB" dirty="0"/>
            </a:br>
            <a:r>
              <a:rPr lang="en-GB" sz="2000" b="1" dirty="0"/>
              <a:t>NESSUN RICORSO A INSETTICIDI</a:t>
            </a:r>
          </a:p>
        </p:txBody>
      </p:sp>
      <p:pic>
        <p:nvPicPr>
          <p:cNvPr id="4" name="Segnaposto contenuto 3"/>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15000"/>
                    </a14:imgEffect>
                    <a14:imgEffect>
                      <a14:brightnessContrast bright="14000" contrast="8000"/>
                    </a14:imgEffect>
                  </a14:imgLayer>
                </a14:imgProps>
              </a:ext>
              <a:ext uri="{28A0092B-C50C-407E-A947-70E740481C1C}">
                <a14:useLocalDpi xmlns:a14="http://schemas.microsoft.com/office/drawing/2010/main" val="0"/>
              </a:ext>
            </a:extLst>
          </a:blip>
          <a:stretch>
            <a:fillRect/>
          </a:stretch>
        </p:blipFill>
        <p:spPr>
          <a:xfrm>
            <a:off x="9618" y="1549505"/>
            <a:ext cx="9145016" cy="5263871"/>
          </a:xfrm>
        </p:spPr>
      </p:pic>
    </p:spTree>
    <p:extLst>
      <p:ext uri="{BB962C8B-B14F-4D97-AF65-F5344CB8AC3E}">
        <p14:creationId xmlns:p14="http://schemas.microsoft.com/office/powerpoint/2010/main" val="4029905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Riduzione del numero delle zanzare</a:t>
            </a:r>
            <a:endParaRPr lang="en-GB" dirty="0"/>
          </a:p>
        </p:txBody>
      </p:sp>
      <p:pic>
        <p:nvPicPr>
          <p:cNvPr id="4" name="Segnaposto contenuto 3"/>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15000"/>
                    </a14:imgEffect>
                    <a14:imgEffect>
                      <a14:brightnessContrast bright="15000" contrast="5000"/>
                    </a14:imgEffect>
                  </a14:imgLayer>
                </a14:imgProps>
              </a:ext>
              <a:ext uri="{28A0092B-C50C-407E-A947-70E740481C1C}">
                <a14:useLocalDpi xmlns:a14="http://schemas.microsoft.com/office/drawing/2010/main" val="0"/>
              </a:ext>
            </a:extLst>
          </a:blip>
          <a:stretch>
            <a:fillRect/>
          </a:stretch>
        </p:blipFill>
        <p:spPr>
          <a:xfrm>
            <a:off x="0" y="1209594"/>
            <a:ext cx="9158770" cy="5315750"/>
          </a:xfrm>
        </p:spPr>
      </p:pic>
    </p:spTree>
    <p:extLst>
      <p:ext uri="{BB962C8B-B14F-4D97-AF65-F5344CB8AC3E}">
        <p14:creationId xmlns:p14="http://schemas.microsoft.com/office/powerpoint/2010/main" val="4157270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8229600" cy="1143000"/>
          </a:xfrm>
        </p:spPr>
        <p:txBody>
          <a:bodyPr>
            <a:normAutofit fontScale="90000"/>
          </a:bodyPr>
          <a:lstStyle/>
          <a:p>
            <a:r>
              <a:rPr lang="it-IT" dirty="0"/>
              <a:t>Attenzione verso gli impollinatori</a:t>
            </a:r>
            <a:br>
              <a:rPr lang="it-IT" dirty="0"/>
            </a:br>
            <a:endParaRPr lang="it-IT" dirty="0"/>
          </a:p>
        </p:txBody>
      </p:sp>
      <p:pic>
        <p:nvPicPr>
          <p:cNvPr id="3074" name="Picture 2" descr="C:\Users\gilberto.garuti\Dropbox (Acqua &amp; Sole)\foto marioli\SELEZIONE MOSGTRA\Ape_OJ_056.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20000"/>
                    </a14:imgEffect>
                    <a14:imgEffect>
                      <a14:brightnessContrast bright="22000" contrast="10000"/>
                    </a14:imgEffect>
                  </a14:imgLayer>
                </a14:imgProps>
              </a:ext>
              <a:ext uri="{28A0092B-C50C-407E-A947-70E740481C1C}">
                <a14:useLocalDpi xmlns:a14="http://schemas.microsoft.com/office/drawing/2010/main" val="0"/>
              </a:ext>
            </a:extLst>
          </a:blip>
          <a:srcRect/>
          <a:stretch>
            <a:fillRect/>
          </a:stretch>
        </p:blipFill>
        <p:spPr bwMode="auto">
          <a:xfrm>
            <a:off x="827584" y="1094011"/>
            <a:ext cx="7625820" cy="571936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830215" y="2219353"/>
            <a:ext cx="5256584" cy="3416320"/>
          </a:xfrm>
          <a:prstGeom prst="rect">
            <a:avLst/>
          </a:prstGeom>
          <a:noFill/>
        </p:spPr>
        <p:txBody>
          <a:bodyPr wrap="square" rtlCol="0">
            <a:spAutoFit/>
          </a:bodyPr>
          <a:lstStyle/>
          <a:p>
            <a:r>
              <a:rPr lang="en-GB" sz="2400" b="1" dirty="0" err="1">
                <a:solidFill>
                  <a:srgbClr val="FFFF00"/>
                </a:solidFill>
              </a:rPr>
              <a:t>Impiego</a:t>
            </a:r>
            <a:r>
              <a:rPr lang="en-GB" sz="2400" b="1" dirty="0">
                <a:solidFill>
                  <a:srgbClr val="FFFF00"/>
                </a:solidFill>
              </a:rPr>
              <a:t> </a:t>
            </a:r>
            <a:r>
              <a:rPr lang="en-GB" sz="2400" b="1" dirty="0" err="1">
                <a:solidFill>
                  <a:srgbClr val="FFFF00"/>
                </a:solidFill>
              </a:rPr>
              <a:t>delle</a:t>
            </a:r>
            <a:r>
              <a:rPr lang="en-GB" sz="2400" b="1" dirty="0">
                <a:solidFill>
                  <a:srgbClr val="FFFF00"/>
                </a:solidFill>
              </a:rPr>
              <a:t> </a:t>
            </a:r>
            <a:r>
              <a:rPr lang="en-GB" sz="2400" b="1" dirty="0" err="1">
                <a:solidFill>
                  <a:srgbClr val="FFFF00"/>
                </a:solidFill>
              </a:rPr>
              <a:t>api</a:t>
            </a:r>
            <a:r>
              <a:rPr lang="en-GB" sz="2400" b="1" dirty="0">
                <a:solidFill>
                  <a:srgbClr val="FFFF00"/>
                </a:solidFill>
              </a:rPr>
              <a:t> e </a:t>
            </a:r>
            <a:r>
              <a:rPr lang="en-GB" sz="2400" b="1" dirty="0" err="1">
                <a:solidFill>
                  <a:srgbClr val="FFFF00"/>
                </a:solidFill>
              </a:rPr>
              <a:t>dei</a:t>
            </a:r>
            <a:r>
              <a:rPr lang="en-GB" sz="2400" b="1" dirty="0">
                <a:solidFill>
                  <a:srgbClr val="FFFF00"/>
                </a:solidFill>
              </a:rPr>
              <a:t> </a:t>
            </a:r>
            <a:r>
              <a:rPr lang="en-GB" sz="2400" b="1" dirty="0" err="1">
                <a:solidFill>
                  <a:srgbClr val="FFFF00"/>
                </a:solidFill>
              </a:rPr>
              <a:t>loro</a:t>
            </a:r>
            <a:r>
              <a:rPr lang="en-GB" sz="2400" b="1" dirty="0">
                <a:solidFill>
                  <a:srgbClr val="FFFF00"/>
                </a:solidFill>
              </a:rPr>
              <a:t> </a:t>
            </a:r>
            <a:r>
              <a:rPr lang="en-GB" sz="2400" b="1" dirty="0" err="1">
                <a:solidFill>
                  <a:srgbClr val="FFFF00"/>
                </a:solidFill>
              </a:rPr>
              <a:t>prodotti</a:t>
            </a:r>
            <a:r>
              <a:rPr lang="en-GB" sz="2400" b="1" dirty="0">
                <a:solidFill>
                  <a:srgbClr val="FFFF00"/>
                </a:solidFill>
              </a:rPr>
              <a:t> come </a:t>
            </a:r>
            <a:r>
              <a:rPr lang="en-GB" sz="2400" b="1" dirty="0" err="1">
                <a:solidFill>
                  <a:srgbClr val="FFFF00"/>
                </a:solidFill>
              </a:rPr>
              <a:t>indicatori</a:t>
            </a:r>
            <a:r>
              <a:rPr lang="en-GB" sz="2400" b="1" dirty="0">
                <a:solidFill>
                  <a:srgbClr val="FFFF00"/>
                </a:solidFill>
              </a:rPr>
              <a:t> </a:t>
            </a:r>
            <a:r>
              <a:rPr lang="en-GB" sz="2400" b="1" dirty="0" err="1">
                <a:solidFill>
                  <a:srgbClr val="FFFF00"/>
                </a:solidFill>
              </a:rPr>
              <a:t>dello</a:t>
            </a:r>
            <a:r>
              <a:rPr lang="en-GB" sz="2400" b="1" dirty="0">
                <a:solidFill>
                  <a:srgbClr val="FFFF00"/>
                </a:solidFill>
              </a:rPr>
              <a:t> </a:t>
            </a:r>
            <a:r>
              <a:rPr lang="en-GB" sz="2400" b="1" dirty="0" err="1">
                <a:solidFill>
                  <a:srgbClr val="FFFF00"/>
                </a:solidFill>
              </a:rPr>
              <a:t>stato</a:t>
            </a:r>
            <a:r>
              <a:rPr lang="en-GB" sz="2400" b="1" dirty="0">
                <a:solidFill>
                  <a:srgbClr val="FFFF00"/>
                </a:solidFill>
              </a:rPr>
              <a:t> di </a:t>
            </a:r>
            <a:r>
              <a:rPr lang="en-GB" sz="2400" b="1" dirty="0" err="1">
                <a:solidFill>
                  <a:srgbClr val="FFFF00"/>
                </a:solidFill>
              </a:rPr>
              <a:t>contaminazione</a:t>
            </a:r>
            <a:r>
              <a:rPr lang="en-GB" sz="2400" b="1" dirty="0">
                <a:solidFill>
                  <a:srgbClr val="FFFF00"/>
                </a:solidFill>
              </a:rPr>
              <a:t> </a:t>
            </a:r>
            <a:r>
              <a:rPr lang="en-GB" sz="2400" b="1" dirty="0" err="1">
                <a:solidFill>
                  <a:srgbClr val="FFFF00"/>
                </a:solidFill>
              </a:rPr>
              <a:t>ambientale</a:t>
            </a:r>
            <a:endParaRPr lang="en-GB" sz="2400" b="1" dirty="0">
              <a:solidFill>
                <a:srgbClr val="FFFF00"/>
              </a:solidFill>
            </a:endParaRPr>
          </a:p>
          <a:p>
            <a:endParaRPr lang="en-GB" sz="2400" b="1" dirty="0">
              <a:solidFill>
                <a:srgbClr val="FFFF00"/>
              </a:solidFill>
            </a:endParaRPr>
          </a:p>
          <a:p>
            <a:r>
              <a:rPr lang="en-GB" sz="2400" b="1" dirty="0" err="1">
                <a:solidFill>
                  <a:srgbClr val="FFFF00"/>
                </a:solidFill>
              </a:rPr>
              <a:t>Raccolta</a:t>
            </a:r>
            <a:r>
              <a:rPr lang="en-GB" sz="2400" b="1" dirty="0">
                <a:solidFill>
                  <a:srgbClr val="FFFF00"/>
                </a:solidFill>
              </a:rPr>
              <a:t> del </a:t>
            </a:r>
            <a:r>
              <a:rPr lang="en-GB" sz="2400" b="1" dirty="0" err="1">
                <a:solidFill>
                  <a:srgbClr val="FFFF00"/>
                </a:solidFill>
              </a:rPr>
              <a:t>polline</a:t>
            </a:r>
            <a:r>
              <a:rPr lang="en-GB" sz="2400" b="1" dirty="0">
                <a:solidFill>
                  <a:srgbClr val="FFFF00"/>
                </a:solidFill>
              </a:rPr>
              <a:t> per </a:t>
            </a:r>
            <a:r>
              <a:rPr lang="en-GB" sz="2400" b="1" dirty="0" err="1">
                <a:solidFill>
                  <a:srgbClr val="FFFF00"/>
                </a:solidFill>
              </a:rPr>
              <a:t>monitorare</a:t>
            </a:r>
            <a:r>
              <a:rPr lang="en-GB" sz="2400" b="1" dirty="0">
                <a:solidFill>
                  <a:srgbClr val="FFFF00"/>
                </a:solidFill>
              </a:rPr>
              <a:t> la </a:t>
            </a:r>
            <a:r>
              <a:rPr lang="en-GB" sz="2400" b="1" dirty="0" err="1">
                <a:solidFill>
                  <a:srgbClr val="FFFF00"/>
                </a:solidFill>
              </a:rPr>
              <a:t>capacità</a:t>
            </a:r>
            <a:r>
              <a:rPr lang="en-GB" sz="2400" b="1" dirty="0">
                <a:solidFill>
                  <a:srgbClr val="FFFF00"/>
                </a:solidFill>
              </a:rPr>
              <a:t> di un </a:t>
            </a:r>
            <a:r>
              <a:rPr lang="en-GB" sz="2400" b="1" dirty="0" err="1">
                <a:solidFill>
                  <a:srgbClr val="FFFF00"/>
                </a:solidFill>
              </a:rPr>
              <a:t>territorio</a:t>
            </a:r>
            <a:r>
              <a:rPr lang="en-GB" sz="2400" b="1" dirty="0">
                <a:solidFill>
                  <a:srgbClr val="FFFF00"/>
                </a:solidFill>
              </a:rPr>
              <a:t> di </a:t>
            </a:r>
            <a:r>
              <a:rPr lang="en-GB" sz="2400" b="1" dirty="0" err="1">
                <a:solidFill>
                  <a:srgbClr val="FFFF00"/>
                </a:solidFill>
              </a:rPr>
              <a:t>fornire</a:t>
            </a:r>
            <a:r>
              <a:rPr lang="en-GB" sz="2400" b="1" dirty="0">
                <a:solidFill>
                  <a:srgbClr val="FFFF00"/>
                </a:solidFill>
              </a:rPr>
              <a:t> </a:t>
            </a:r>
            <a:r>
              <a:rPr lang="en-GB" sz="2400" b="1" dirty="0" err="1">
                <a:solidFill>
                  <a:srgbClr val="FFFF00"/>
                </a:solidFill>
              </a:rPr>
              <a:t>nutrimento</a:t>
            </a:r>
            <a:endParaRPr lang="en-GB" sz="2400" b="1" dirty="0">
              <a:solidFill>
                <a:srgbClr val="FFFF00"/>
              </a:solidFill>
            </a:endParaRPr>
          </a:p>
          <a:p>
            <a:r>
              <a:rPr lang="en-GB" sz="2400" b="1" dirty="0" err="1">
                <a:solidFill>
                  <a:srgbClr val="FFFF00"/>
                </a:solidFill>
              </a:rPr>
              <a:t>agli</a:t>
            </a:r>
            <a:r>
              <a:rPr lang="en-GB" sz="2400" b="1" dirty="0">
                <a:solidFill>
                  <a:srgbClr val="FFFF00"/>
                </a:solidFill>
              </a:rPr>
              <a:t> </a:t>
            </a:r>
            <a:r>
              <a:rPr lang="en-GB" sz="2400" b="1" dirty="0" err="1">
                <a:solidFill>
                  <a:srgbClr val="FFFF00"/>
                </a:solidFill>
              </a:rPr>
              <a:t>impollinatori</a:t>
            </a:r>
            <a:endParaRPr lang="en-GB" sz="2400" b="1" dirty="0">
              <a:solidFill>
                <a:srgbClr val="FFFF00"/>
              </a:solidFill>
            </a:endParaRPr>
          </a:p>
        </p:txBody>
      </p:sp>
    </p:spTree>
    <p:extLst>
      <p:ext uri="{BB962C8B-B14F-4D97-AF65-F5344CB8AC3E}">
        <p14:creationId xmlns:p14="http://schemas.microsoft.com/office/powerpoint/2010/main" val="1680285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12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467544" y="1187069"/>
            <a:ext cx="8403173" cy="5626307"/>
          </a:xfrm>
        </p:spPr>
      </p:pic>
      <p:sp>
        <p:nvSpPr>
          <p:cNvPr id="5" name="CasellaDiTesto 4"/>
          <p:cNvSpPr txBox="1"/>
          <p:nvPr/>
        </p:nvSpPr>
        <p:spPr>
          <a:xfrm>
            <a:off x="1691680" y="116632"/>
            <a:ext cx="5701048" cy="769441"/>
          </a:xfrm>
          <a:prstGeom prst="rect">
            <a:avLst/>
          </a:prstGeom>
          <a:noFill/>
        </p:spPr>
        <p:txBody>
          <a:bodyPr wrap="none" rtlCol="0">
            <a:spAutoFit/>
          </a:bodyPr>
          <a:lstStyle/>
          <a:p>
            <a:r>
              <a:rPr lang="en-GB" sz="4400" dirty="0"/>
              <a:t>La </a:t>
            </a:r>
            <a:r>
              <a:rPr lang="en-GB" sz="4400" dirty="0" err="1"/>
              <a:t>biodiversità</a:t>
            </a:r>
            <a:r>
              <a:rPr lang="en-GB" sz="4400" dirty="0"/>
              <a:t> del </a:t>
            </a:r>
            <a:r>
              <a:rPr lang="en-GB" sz="4400" dirty="0" err="1"/>
              <a:t>suolo</a:t>
            </a:r>
            <a:endParaRPr lang="en-GB" sz="4400" dirty="0"/>
          </a:p>
        </p:txBody>
      </p:sp>
      <p:sp>
        <p:nvSpPr>
          <p:cNvPr id="6" name="CasellaDiTesto 5"/>
          <p:cNvSpPr txBox="1"/>
          <p:nvPr/>
        </p:nvSpPr>
        <p:spPr>
          <a:xfrm>
            <a:off x="971600" y="5085184"/>
            <a:ext cx="7255512" cy="1569660"/>
          </a:xfrm>
          <a:prstGeom prst="rect">
            <a:avLst/>
          </a:prstGeom>
          <a:noFill/>
        </p:spPr>
        <p:txBody>
          <a:bodyPr wrap="none" rtlCol="0">
            <a:spAutoFit/>
          </a:bodyPr>
          <a:lstStyle/>
          <a:p>
            <a:r>
              <a:rPr lang="en-GB" sz="3200" b="1" dirty="0" err="1">
                <a:solidFill>
                  <a:srgbClr val="FFFF00"/>
                </a:solidFill>
              </a:rPr>
              <a:t>Tecniche</a:t>
            </a:r>
            <a:r>
              <a:rPr lang="en-GB" sz="3200" b="1" dirty="0">
                <a:solidFill>
                  <a:srgbClr val="FFFF00"/>
                </a:solidFill>
              </a:rPr>
              <a:t> di </a:t>
            </a:r>
            <a:r>
              <a:rPr lang="en-GB" sz="3200" b="1" dirty="0" err="1">
                <a:solidFill>
                  <a:srgbClr val="FFFF00"/>
                </a:solidFill>
              </a:rPr>
              <a:t>agricoltura</a:t>
            </a:r>
            <a:r>
              <a:rPr lang="en-GB" sz="3200" b="1" dirty="0">
                <a:solidFill>
                  <a:srgbClr val="FFFF00"/>
                </a:solidFill>
              </a:rPr>
              <a:t> </a:t>
            </a:r>
            <a:r>
              <a:rPr lang="en-GB" sz="3200" b="1" dirty="0" err="1">
                <a:solidFill>
                  <a:srgbClr val="FFFF00"/>
                </a:solidFill>
              </a:rPr>
              <a:t>conservativa</a:t>
            </a:r>
            <a:endParaRPr lang="en-GB" sz="3200" b="1" dirty="0">
              <a:solidFill>
                <a:srgbClr val="FFFF00"/>
              </a:solidFill>
            </a:endParaRPr>
          </a:p>
          <a:p>
            <a:r>
              <a:rPr lang="en-GB" sz="3200" b="1" dirty="0" err="1">
                <a:solidFill>
                  <a:srgbClr val="FFFF00"/>
                </a:solidFill>
              </a:rPr>
              <a:t>Semina</a:t>
            </a:r>
            <a:r>
              <a:rPr lang="en-GB" sz="3200" b="1" dirty="0">
                <a:solidFill>
                  <a:srgbClr val="FFFF00"/>
                </a:solidFill>
              </a:rPr>
              <a:t> di </a:t>
            </a:r>
            <a:r>
              <a:rPr lang="en-GB" sz="3200" b="1" dirty="0" err="1">
                <a:solidFill>
                  <a:srgbClr val="FFFF00"/>
                </a:solidFill>
              </a:rPr>
              <a:t>colture</a:t>
            </a:r>
            <a:r>
              <a:rPr lang="en-GB" sz="3200" b="1" dirty="0">
                <a:solidFill>
                  <a:srgbClr val="FFFF00"/>
                </a:solidFill>
              </a:rPr>
              <a:t> di </a:t>
            </a:r>
            <a:r>
              <a:rPr lang="en-GB" sz="3200" b="1" dirty="0" err="1">
                <a:solidFill>
                  <a:srgbClr val="FFFF00"/>
                </a:solidFill>
              </a:rPr>
              <a:t>copertura</a:t>
            </a:r>
            <a:endParaRPr lang="en-GB" sz="3200" b="1" dirty="0">
              <a:solidFill>
                <a:srgbClr val="FFFF00"/>
              </a:solidFill>
            </a:endParaRPr>
          </a:p>
          <a:p>
            <a:r>
              <a:rPr lang="en-GB" sz="3200" b="1" dirty="0" err="1">
                <a:solidFill>
                  <a:srgbClr val="FFFF00"/>
                </a:solidFill>
              </a:rPr>
              <a:t>Impiego</a:t>
            </a:r>
            <a:r>
              <a:rPr lang="en-GB" sz="3200" b="1" dirty="0">
                <a:solidFill>
                  <a:srgbClr val="FFFF00"/>
                </a:solidFill>
              </a:rPr>
              <a:t> di </a:t>
            </a:r>
            <a:r>
              <a:rPr lang="en-GB" sz="3200" b="1" dirty="0" err="1">
                <a:solidFill>
                  <a:srgbClr val="FFFF00"/>
                </a:solidFill>
              </a:rPr>
              <a:t>fertilizzanti</a:t>
            </a:r>
            <a:r>
              <a:rPr lang="en-GB" sz="3200" b="1" dirty="0">
                <a:solidFill>
                  <a:srgbClr val="FFFF00"/>
                </a:solidFill>
              </a:rPr>
              <a:t> </a:t>
            </a:r>
            <a:r>
              <a:rPr lang="en-GB" sz="3200" b="1" dirty="0" err="1">
                <a:solidFill>
                  <a:srgbClr val="FFFF00"/>
                </a:solidFill>
              </a:rPr>
              <a:t>organici</a:t>
            </a:r>
            <a:endParaRPr lang="en-GB" sz="3200" b="1" dirty="0">
              <a:solidFill>
                <a:srgbClr val="FFFF00"/>
              </a:solidFill>
            </a:endParaRPr>
          </a:p>
        </p:txBody>
      </p:sp>
    </p:spTree>
    <p:extLst>
      <p:ext uri="{BB962C8B-B14F-4D97-AF65-F5344CB8AC3E}">
        <p14:creationId xmlns:p14="http://schemas.microsoft.com/office/powerpoint/2010/main" val="39997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42" y="116632"/>
            <a:ext cx="847090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64542" y="5642112"/>
            <a:ext cx="8470900" cy="1200329"/>
          </a:xfrm>
          <a:prstGeom prst="rect">
            <a:avLst/>
          </a:prstGeom>
        </p:spPr>
        <p:txBody>
          <a:bodyPr wrap="square">
            <a:spAutoFit/>
          </a:bodyPr>
          <a:lstStyle/>
          <a:p>
            <a:pPr eaLnBrk="1" hangingPunct="1"/>
            <a:r>
              <a:rPr lang="it-IT" altLang="it-IT" b="1" dirty="0"/>
              <a:t>Per tutti questi motivi dal 2012 il riso prodotto viene certificato Global Gap</a:t>
            </a:r>
          </a:p>
          <a:p>
            <a:pPr eaLnBrk="1" hangingPunct="1"/>
            <a:endParaRPr lang="it-IT" altLang="it-IT" b="1" dirty="0"/>
          </a:p>
          <a:p>
            <a:pPr eaLnBrk="1" hangingPunct="1"/>
            <a:r>
              <a:rPr lang="it-IT" altLang="it-IT" b="1" dirty="0"/>
              <a:t>Per tutti questi motivi l’azienda trova conseguenza naturale nella conversione verso il riso biologico</a:t>
            </a:r>
          </a:p>
        </p:txBody>
      </p:sp>
      <p:pic>
        <p:nvPicPr>
          <p:cNvPr id="7"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542" y="1605724"/>
            <a:ext cx="3096592" cy="376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489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4 Volo di ani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06538"/>
            <a:ext cx="74168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olo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it-IT" dirty="0"/>
              <a:t>Grazie dell’attenzione</a:t>
            </a:r>
          </a:p>
        </p:txBody>
      </p:sp>
    </p:spTree>
    <p:extLst>
      <p:ext uri="{BB962C8B-B14F-4D97-AF65-F5344CB8AC3E}">
        <p14:creationId xmlns:p14="http://schemas.microsoft.com/office/powerpoint/2010/main" val="226112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VAGA Sostegno 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648"/>
            <a:ext cx="777716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9"/>
          <p:cNvSpPr>
            <a:spLocks noChangeArrowheads="1"/>
          </p:cNvSpPr>
          <p:nvPr/>
        </p:nvSpPr>
        <p:spPr bwMode="auto">
          <a:xfrm rot="10800000" flipV="1">
            <a:off x="468313" y="5350982"/>
            <a:ext cx="8280400" cy="84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5000"/>
              </a:lnSpc>
              <a:spcBef>
                <a:spcPct val="50000"/>
              </a:spcBef>
              <a:buFontTx/>
              <a:buNone/>
            </a:pPr>
            <a:r>
              <a:rPr lang="it-IT" altLang="it-IT" dirty="0">
                <a:latin typeface="+mn-lt"/>
                <a:cs typeface="+mn-cs"/>
              </a:rPr>
              <a:t>Politiche Agricole Comunitarie oggi superate hanno condotto a paesaggi coltivati desolanti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8" descr="deser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537" y="260648"/>
            <a:ext cx="7038847" cy="46089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1403648" y="5011662"/>
            <a:ext cx="6534472" cy="1585690"/>
          </a:xfrm>
          <a:prstGeom prst="rect">
            <a:avLst/>
          </a:prstGeom>
        </p:spPr>
        <p:txBody>
          <a:bodyPr wrap="square">
            <a:spAutoFit/>
          </a:bodyPr>
          <a:lstStyle/>
          <a:p>
            <a:pPr algn="ctr">
              <a:lnSpc>
                <a:spcPct val="75000"/>
              </a:lnSpc>
            </a:pPr>
            <a:r>
              <a:rPr lang="it-IT" altLang="it-IT" sz="3200" dirty="0">
                <a:latin typeface="+mn-lt"/>
                <a:cs typeface="+mn-cs"/>
              </a:rPr>
              <a:t>Pianura Padana - 2012</a:t>
            </a:r>
          </a:p>
          <a:p>
            <a:pPr algn="ctr">
              <a:lnSpc>
                <a:spcPct val="75000"/>
              </a:lnSpc>
            </a:pPr>
            <a:r>
              <a:rPr lang="it-IT" altLang="it-IT" sz="3200" dirty="0">
                <a:latin typeface="+mn-lt"/>
                <a:cs typeface="+mn-cs"/>
              </a:rPr>
              <a:t>Il paesaggio intensivamente coltivato viene da alcuni chiamato </a:t>
            </a:r>
          </a:p>
          <a:p>
            <a:pPr algn="ctr">
              <a:lnSpc>
                <a:spcPct val="75000"/>
              </a:lnSpc>
            </a:pPr>
            <a:r>
              <a:rPr lang="it-IT" altLang="it-IT" sz="3200" dirty="0">
                <a:latin typeface="+mn-lt"/>
                <a:cs typeface="+mn-cs"/>
              </a:rPr>
              <a:t>“Deserto Agricolo” </a:t>
            </a:r>
            <a:endParaRPr lang="it-IT" sz="3200" dirty="0">
              <a:latin typeface="+mn-lt"/>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5" descr="gruppo-aironi-vo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7771127"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350070" y="268425"/>
            <a:ext cx="6606480" cy="1216359"/>
          </a:xfrm>
          <a:prstGeom prst="rect">
            <a:avLst/>
          </a:prstGeom>
        </p:spPr>
        <p:txBody>
          <a:bodyPr wrap="square">
            <a:spAutoFit/>
          </a:bodyPr>
          <a:lstStyle/>
          <a:p>
            <a:pPr algn="ctr">
              <a:lnSpc>
                <a:spcPct val="75000"/>
              </a:lnSpc>
              <a:buFontTx/>
              <a:buNone/>
            </a:pPr>
            <a:r>
              <a:rPr lang="it-IT" altLang="it-IT" sz="3200" dirty="0">
                <a:latin typeface="+mn-lt"/>
                <a:cs typeface="+mn-cs"/>
              </a:rPr>
              <a:t>I Regolamenti CE 2078/92 e 2080/92 per la prima volta hanno previsto il pagamento di produzioni ambientali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152400" y="548680"/>
            <a:ext cx="8839200" cy="1202510"/>
          </a:xfrm>
          <a:prstGeom prst="rect">
            <a:avLst/>
          </a:prstGeom>
          <a:noFill/>
          <a:ln w="38100" algn="ctr">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dirty="0">
                <a:solidFill>
                  <a:srgbClr val="292526"/>
                </a:solidFill>
                <a:latin typeface="Arial" panose="020B0604020202020204" pitchFamily="34" charset="0"/>
              </a:rPr>
              <a:t>I programmi agricoli comunitari indirizzano in maniera consistente il settore agricolo verso l’uso della terra a scopi ambientali ed hanno effetti potenzialmente fortissimi nella gestione del territorio, riconoscendo alle aziende dei “pagamenti agroambientali” dovuti per la produzione di servizi ambientali di interesse collettivo</a:t>
            </a:r>
          </a:p>
        </p:txBody>
      </p:sp>
      <p:pic>
        <p:nvPicPr>
          <p:cNvPr id="10243" name="Picture 11" descr="2-2008 biodivers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27400"/>
            <a:ext cx="89979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452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50825" y="836712"/>
            <a:ext cx="8642350" cy="495300"/>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a:solidFill>
                  <a:schemeClr val="tx1"/>
                </a:solidFill>
                <a:latin typeface="Arial" panose="020B0604020202020204" pitchFamily="34" charset="0"/>
                <a:cs typeface="Arial" panose="020B0604020202020204" pitchFamily="34" charset="0"/>
              </a:defRPr>
            </a:lvl1pPr>
            <a:lvl2pPr marL="742950" indent="-285750" algn="ctr">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it-IT" altLang="it-IT" sz="2400" b="1"/>
              <a:t>CHE COSA SIGNIFICA</a:t>
            </a:r>
          </a:p>
        </p:txBody>
      </p:sp>
      <p:pic>
        <p:nvPicPr>
          <p:cNvPr id="11267" name="Picture 3" descr="Gomphus flavi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87550"/>
            <a:ext cx="43561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avernago 2006 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7550"/>
            <a:ext cx="435133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Cavernago 2006 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292600"/>
            <a:ext cx="43211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Immagin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65563"/>
            <a:ext cx="436086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67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9 Siepi 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90675"/>
            <a:ext cx="8424862"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6"/>
          <p:cNvSpPr>
            <a:spLocks noChangeArrowheads="1"/>
          </p:cNvSpPr>
          <p:nvPr/>
        </p:nvSpPr>
        <p:spPr bwMode="auto">
          <a:xfrm>
            <a:off x="395288" y="476672"/>
            <a:ext cx="8424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a:solidFill>
                  <a:schemeClr val="tx1"/>
                </a:solidFill>
                <a:latin typeface="Arial" panose="020B0604020202020204" pitchFamily="34" charset="0"/>
                <a:cs typeface="Arial" panose="020B0604020202020204" pitchFamily="34" charset="0"/>
              </a:defRPr>
            </a:lvl1pPr>
            <a:lvl2pPr marL="742950" indent="-285750" algn="ctr">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it-IT" altLang="it-IT" sz="2000" b="1" dirty="0"/>
              <a:t>La possibilità di formare siepi campestri attorno ai campi coltivati</a:t>
            </a:r>
          </a:p>
        </p:txBody>
      </p:sp>
    </p:spTree>
    <p:extLst>
      <p:ext uri="{BB962C8B-B14F-4D97-AF65-F5344CB8AC3E}">
        <p14:creationId xmlns:p14="http://schemas.microsoft.com/office/powerpoint/2010/main" val="422220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magin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65250"/>
            <a:ext cx="8280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6"/>
          <p:cNvSpPr>
            <a:spLocks noChangeArrowheads="1"/>
          </p:cNvSpPr>
          <p:nvPr/>
        </p:nvSpPr>
        <p:spPr bwMode="auto">
          <a:xfrm>
            <a:off x="468313" y="423069"/>
            <a:ext cx="828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a:solidFill>
                  <a:schemeClr val="tx1"/>
                </a:solidFill>
                <a:latin typeface="Arial" panose="020B0604020202020204" pitchFamily="34" charset="0"/>
                <a:cs typeface="Arial" panose="020B0604020202020204" pitchFamily="34" charset="0"/>
              </a:defRPr>
            </a:lvl1pPr>
            <a:lvl2pPr marL="742950" indent="-285750" algn="ctr">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it-IT" altLang="it-IT" sz="2000" b="1" dirty="0"/>
              <a:t>La possibilità di arricchire le strade poderali con viali alberati</a:t>
            </a:r>
          </a:p>
          <a:p>
            <a:pPr eaLnBrk="1" hangingPunct="1">
              <a:spcBef>
                <a:spcPct val="0"/>
              </a:spcBef>
            </a:pPr>
            <a:endParaRPr lang="it-IT" altLang="it-IT" sz="2000" b="1" dirty="0">
              <a:solidFill>
                <a:schemeClr val="bg1"/>
              </a:solidFill>
            </a:endParaRPr>
          </a:p>
        </p:txBody>
      </p:sp>
    </p:spTree>
    <p:extLst>
      <p:ext uri="{BB962C8B-B14F-4D97-AF65-F5344CB8AC3E}">
        <p14:creationId xmlns:p14="http://schemas.microsoft.com/office/powerpoint/2010/main" val="87655957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1233</TotalTime>
  <Words>921</Words>
  <Application>Microsoft Office PowerPoint</Application>
  <PresentationFormat>Presentazione su schermo (4:3)</PresentationFormat>
  <Paragraphs>92</Paragraphs>
  <Slides>26</Slides>
  <Notes>10</Notes>
  <HiddenSlides>0</HiddenSlides>
  <MMClips>1</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26</vt:i4>
      </vt:variant>
    </vt:vector>
  </HeadingPairs>
  <TitlesOfParts>
    <vt:vector size="29" baseType="lpstr">
      <vt:lpstr>Arial</vt:lpstr>
      <vt:lpstr>Calibri</vt:lpstr>
      <vt:lpstr>Tema di Office</vt:lpstr>
      <vt:lpstr>SEMINARIO CITTA’ E SERVIZI ECOSISTEMICI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Dal deserto agricolo…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Rice field margins</vt:lpstr>
      <vt:lpstr>Presentazione standard di PowerPoint</vt:lpstr>
      <vt:lpstr>Biodiversità nelle Rice field margin NESSUN RICORSO A INSETTICIDI</vt:lpstr>
      <vt:lpstr>Riduzione del numero delle zanzare</vt:lpstr>
      <vt:lpstr>Attenzione verso gli impollinatori </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Alberto</dc:creator>
  <cp:lastModifiedBy>Alberto</cp:lastModifiedBy>
  <cp:revision>69</cp:revision>
  <dcterms:created xsi:type="dcterms:W3CDTF">2010-04-22T09:41:33Z</dcterms:created>
  <dcterms:modified xsi:type="dcterms:W3CDTF">2016-03-31T14:23:25Z</dcterms:modified>
</cp:coreProperties>
</file>